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67" r:id="rId10"/>
    <p:sldId id="268" r:id="rId11"/>
    <p:sldId id="264" r:id="rId12"/>
    <p:sldId id="265" r:id="rId13"/>
  </p:sldIdLst>
  <p:sldSz cx="9753600" cy="7315200"/>
  <p:notesSz cx="9753600" cy="7315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38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520" y="2267712"/>
            <a:ext cx="829056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4096512"/>
            <a:ext cx="682752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17.02.2024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17.02.2024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7680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3104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17.02.2024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0" y="7315199"/>
                </a:moveTo>
                <a:lnTo>
                  <a:pt x="0" y="4727391"/>
                </a:lnTo>
                <a:lnTo>
                  <a:pt x="4727391" y="0"/>
                </a:lnTo>
                <a:lnTo>
                  <a:pt x="9753600" y="0"/>
                </a:lnTo>
                <a:lnTo>
                  <a:pt x="9753600" y="7315199"/>
                </a:lnTo>
                <a:lnTo>
                  <a:pt x="0" y="7315199"/>
                </a:lnTo>
                <a:close/>
              </a:path>
            </a:pathLst>
          </a:custGeom>
          <a:solidFill>
            <a:srgbClr val="80C2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366199"/>
            <a:ext cx="2949575" cy="2949575"/>
          </a:xfrm>
          <a:custGeom>
            <a:avLst/>
            <a:gdLst/>
            <a:ahLst/>
            <a:cxnLst/>
            <a:rect l="l" t="t" r="r" b="b"/>
            <a:pathLst>
              <a:path w="2949575" h="2949575">
                <a:moveTo>
                  <a:pt x="0" y="2949000"/>
                </a:moveTo>
                <a:lnTo>
                  <a:pt x="0" y="0"/>
                </a:lnTo>
                <a:lnTo>
                  <a:pt x="2949000" y="2949000"/>
                </a:lnTo>
                <a:lnTo>
                  <a:pt x="0" y="2949000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905" y="2542773"/>
            <a:ext cx="3067049" cy="331469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60205" y="2542773"/>
            <a:ext cx="3076574" cy="3314699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32030" y="2542773"/>
            <a:ext cx="3067049" cy="331469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725" y="6388482"/>
            <a:ext cx="2105024" cy="60007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506043" y="1857115"/>
            <a:ext cx="3248025" cy="28575"/>
          </a:xfrm>
          <a:custGeom>
            <a:avLst/>
            <a:gdLst/>
            <a:ahLst/>
            <a:cxnLst/>
            <a:rect l="l" t="t" r="r" b="b"/>
            <a:pathLst>
              <a:path w="3248025" h="28575">
                <a:moveTo>
                  <a:pt x="32475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47556" y="0"/>
                </a:lnTo>
                <a:lnTo>
                  <a:pt x="32475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17.02.2024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17.02.2024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0" y="7315199"/>
                </a:moveTo>
                <a:lnTo>
                  <a:pt x="0" y="4727391"/>
                </a:lnTo>
                <a:lnTo>
                  <a:pt x="4727391" y="0"/>
                </a:lnTo>
                <a:lnTo>
                  <a:pt x="9753600" y="0"/>
                </a:lnTo>
                <a:lnTo>
                  <a:pt x="9753600" y="7315199"/>
                </a:lnTo>
                <a:lnTo>
                  <a:pt x="0" y="7315199"/>
                </a:lnTo>
                <a:close/>
              </a:path>
            </a:pathLst>
          </a:custGeom>
          <a:solidFill>
            <a:srgbClr val="80C2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35301" y="301638"/>
            <a:ext cx="4214564" cy="17745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36085" y="2673170"/>
            <a:ext cx="5800725" cy="3017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17.02.2024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hyperlink" Target="https://mdl.frederick.ac.cy/bliss/MOO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753600" cy="7315200"/>
            <a:chOff x="0" y="0"/>
            <a:chExt cx="9753600" cy="73152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753600" cy="7315200"/>
            </a:xfrm>
            <a:custGeom>
              <a:avLst/>
              <a:gdLst/>
              <a:ahLst/>
              <a:cxnLst/>
              <a:rect l="l" t="t" r="r" b="b"/>
              <a:pathLst>
                <a:path w="9753600" h="7315200">
                  <a:moveTo>
                    <a:pt x="0" y="7315199"/>
                  </a:moveTo>
                  <a:lnTo>
                    <a:pt x="0" y="5753278"/>
                  </a:lnTo>
                  <a:lnTo>
                    <a:pt x="5753278" y="0"/>
                  </a:lnTo>
                  <a:lnTo>
                    <a:pt x="9753599" y="0"/>
                  </a:lnTo>
                  <a:lnTo>
                    <a:pt x="9753599" y="7315199"/>
                  </a:lnTo>
                  <a:lnTo>
                    <a:pt x="0" y="7315199"/>
                  </a:lnTo>
                  <a:close/>
                </a:path>
              </a:pathLst>
            </a:custGeom>
            <a:solidFill>
              <a:srgbClr val="80C2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354011"/>
              <a:ext cx="2961640" cy="2961640"/>
            </a:xfrm>
            <a:custGeom>
              <a:avLst/>
              <a:gdLst/>
              <a:ahLst/>
              <a:cxnLst/>
              <a:rect l="l" t="t" r="r" b="b"/>
              <a:pathLst>
                <a:path w="2961640" h="2961640">
                  <a:moveTo>
                    <a:pt x="0" y="2961187"/>
                  </a:moveTo>
                  <a:lnTo>
                    <a:pt x="0" y="0"/>
                  </a:lnTo>
                  <a:lnTo>
                    <a:pt x="2961187" y="2961187"/>
                  </a:lnTo>
                  <a:lnTo>
                    <a:pt x="0" y="2961187"/>
                  </a:lnTo>
                  <a:close/>
                </a:path>
              </a:pathLst>
            </a:custGeom>
            <a:solidFill>
              <a:srgbClr val="98C6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11" y="6472491"/>
            <a:ext cx="2105024" cy="6000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83942" y="922112"/>
            <a:ext cx="4253475" cy="395403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76692" y="5188690"/>
            <a:ext cx="8955137" cy="14178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3015" marR="5080" indent="-1250950" algn="r">
              <a:lnSpc>
                <a:spcPct val="110900"/>
              </a:lnSpc>
              <a:spcBef>
                <a:spcPts val="100"/>
              </a:spcBef>
            </a:pPr>
            <a:r>
              <a:rPr sz="2000" b="1" spc="9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Boosting</a:t>
            </a:r>
            <a:r>
              <a:rPr sz="2000" b="1" spc="-29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 </a:t>
            </a:r>
            <a:r>
              <a:rPr sz="2000" b="1" spc="6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health</a:t>
            </a:r>
            <a:r>
              <a:rPr sz="2000" b="1" spc="-29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 </a:t>
            </a:r>
            <a:r>
              <a:rPr sz="2000" b="1" spc="-1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LIteracy </a:t>
            </a:r>
            <a:r>
              <a:rPr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for</a:t>
            </a:r>
            <a:r>
              <a:rPr sz="2000" b="1" spc="-1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 </a:t>
            </a:r>
            <a:r>
              <a:rPr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School</a:t>
            </a:r>
            <a:r>
              <a:rPr sz="2000" b="1" spc="-155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 </a:t>
            </a:r>
            <a:r>
              <a:rPr sz="2000" b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Students</a:t>
            </a:r>
            <a:r>
              <a:rPr lang="ro-RO" sz="2000" b="1" spc="-1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/</a:t>
            </a:r>
          </a:p>
          <a:p>
            <a:pPr marL="1263015" marR="5080" indent="-1250950" algn="r">
              <a:lnSpc>
                <a:spcPct val="110900"/>
              </a:lnSpc>
              <a:spcBef>
                <a:spcPts val="100"/>
              </a:spcBef>
            </a:pPr>
            <a:r>
              <a:rPr lang="ro-RO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Îmbunătățirea alfabetizării în domeniul sănătății pentru elevi</a:t>
            </a:r>
            <a:endParaRPr lang="ro-RO" sz="2000" b="1" spc="-1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  <a:p>
            <a:pPr marL="1263015" marR="5080" indent="-1250950" algn="ctr">
              <a:lnSpc>
                <a:spcPct val="110900"/>
              </a:lnSpc>
              <a:spcBef>
                <a:spcPts val="100"/>
              </a:spcBef>
            </a:pPr>
            <a:endParaRPr lang="ro-RO" sz="2000" spc="45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63015" marR="5080" indent="-1250950" algn="ctr">
              <a:lnSpc>
                <a:spcPct val="110900"/>
              </a:lnSpc>
              <a:spcBef>
                <a:spcPts val="100"/>
              </a:spcBef>
            </a:pPr>
            <a:r>
              <a:rPr lang="en-US" sz="2000" b="1" spc="4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TPM</a:t>
            </a:r>
            <a:r>
              <a:rPr lang="ro-RO" sz="2000" b="1" spc="4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3</a:t>
            </a:r>
            <a:r>
              <a:rPr lang="en-US" sz="2000" b="1" spc="4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-Munch</a:t>
            </a:r>
            <a:r>
              <a:rPr lang="ro-RO" sz="2000" b="1" spc="4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en, </a:t>
            </a:r>
            <a:r>
              <a:rPr lang="en-US" sz="2000" b="1" spc="4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15-16 </a:t>
            </a:r>
            <a:r>
              <a:rPr lang="en-US" sz="2000" b="1" spc="45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Februar</a:t>
            </a:r>
            <a:r>
              <a:rPr lang="ro-RO" sz="2000" b="1" spc="4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</a:t>
            </a:r>
            <a:r>
              <a:rPr lang="en-US" sz="2000" b="1" spc="45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2024</a:t>
            </a:r>
            <a:endParaRPr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4366199"/>
            <a:ext cx="2949575" cy="2949575"/>
          </a:xfrm>
          <a:custGeom>
            <a:avLst/>
            <a:gdLst/>
            <a:ahLst/>
            <a:cxnLst/>
            <a:rect l="l" t="t" r="r" b="b"/>
            <a:pathLst>
              <a:path w="2949575" h="2949575">
                <a:moveTo>
                  <a:pt x="0" y="2949000"/>
                </a:moveTo>
                <a:lnTo>
                  <a:pt x="0" y="0"/>
                </a:lnTo>
                <a:lnTo>
                  <a:pt x="2949000" y="2949000"/>
                </a:lnTo>
                <a:lnTo>
                  <a:pt x="0" y="2949000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" y="6388481"/>
            <a:ext cx="2105024" cy="6000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6467943" y="6359906"/>
            <a:ext cx="3286125" cy="28575"/>
          </a:xfrm>
          <a:custGeom>
            <a:avLst/>
            <a:gdLst/>
            <a:ahLst/>
            <a:cxnLst/>
            <a:rect l="l" t="t" r="r" b="b"/>
            <a:pathLst>
              <a:path w="3286125" h="28575">
                <a:moveTo>
                  <a:pt x="32856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85656" y="0"/>
                </a:lnTo>
                <a:lnTo>
                  <a:pt x="32856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Imagine 11">
            <a:extLst>
              <a:ext uri="{FF2B5EF4-FFF2-40B4-BE49-F238E27FC236}">
                <a16:creationId xmlns:a16="http://schemas.microsoft.com/office/drawing/2014/main" id="{89512C10-8F37-350A-74E5-390101DA3B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5" y="2048525"/>
            <a:ext cx="3343275" cy="2507457"/>
          </a:xfrm>
          <a:prstGeom prst="rect">
            <a:avLst/>
          </a:prstGeom>
        </p:spPr>
      </p:pic>
      <p:pic>
        <p:nvPicPr>
          <p:cNvPr id="17" name="Imagine 16">
            <a:extLst>
              <a:ext uri="{FF2B5EF4-FFF2-40B4-BE49-F238E27FC236}">
                <a16:creationId xmlns:a16="http://schemas.microsoft.com/office/drawing/2014/main" id="{C19F0A55-6690-60F1-BE3C-761359A9250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9550" y="2109755"/>
            <a:ext cx="3305178" cy="2478884"/>
          </a:xfrm>
          <a:prstGeom prst="rect">
            <a:avLst/>
          </a:prstGeom>
        </p:spPr>
      </p:pic>
      <p:pic>
        <p:nvPicPr>
          <p:cNvPr id="19" name="Imagine 18">
            <a:extLst>
              <a:ext uri="{FF2B5EF4-FFF2-40B4-BE49-F238E27FC236}">
                <a16:creationId xmlns:a16="http://schemas.microsoft.com/office/drawing/2014/main" id="{DD60F3FF-F38F-BDDC-1D5F-525B1E991AE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163" y="2048525"/>
            <a:ext cx="2591451" cy="345526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886200" y="617601"/>
            <a:ext cx="5424509" cy="387286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40"/>
              </a:spcBef>
            </a:pPr>
            <a:r>
              <a:rPr lang="en-US" sz="2400" spc="40" dirty="0" err="1" smtClean="0">
                <a:solidFill>
                  <a:schemeClr val="tx1"/>
                </a:solidFill>
                <a:latin typeface="Verdana"/>
                <a:cs typeface="Verdana"/>
              </a:rPr>
              <a:t>Delega</a:t>
            </a:r>
            <a:r>
              <a:rPr lang="ro-RO" sz="2400" spc="40" dirty="0" smtClean="0">
                <a:solidFill>
                  <a:schemeClr val="tx1"/>
                </a:solidFill>
                <a:latin typeface="Verdana"/>
                <a:cs typeface="Verdana"/>
              </a:rPr>
              <a:t>țiile participante</a:t>
            </a:r>
            <a:endParaRPr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0902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753600" cy="7315200"/>
            <a:chOff x="0" y="0"/>
            <a:chExt cx="9753600" cy="73152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753600" cy="7315200"/>
            </a:xfrm>
            <a:custGeom>
              <a:avLst/>
              <a:gdLst/>
              <a:ahLst/>
              <a:cxnLst/>
              <a:rect l="l" t="t" r="r" b="b"/>
              <a:pathLst>
                <a:path w="9753600" h="7315200">
                  <a:moveTo>
                    <a:pt x="0" y="7315199"/>
                  </a:moveTo>
                  <a:lnTo>
                    <a:pt x="0" y="4727391"/>
                  </a:lnTo>
                  <a:lnTo>
                    <a:pt x="4727391" y="0"/>
                  </a:lnTo>
                  <a:lnTo>
                    <a:pt x="9753600" y="0"/>
                  </a:lnTo>
                  <a:lnTo>
                    <a:pt x="9753600" y="7315199"/>
                  </a:lnTo>
                  <a:lnTo>
                    <a:pt x="0" y="7315199"/>
                  </a:lnTo>
                  <a:close/>
                </a:path>
              </a:pathLst>
            </a:custGeom>
            <a:solidFill>
              <a:srgbClr val="80C2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366199"/>
              <a:ext cx="2949575" cy="2949575"/>
            </a:xfrm>
            <a:custGeom>
              <a:avLst/>
              <a:gdLst/>
              <a:ahLst/>
              <a:cxnLst/>
              <a:rect l="l" t="t" r="r" b="b"/>
              <a:pathLst>
                <a:path w="2949575" h="2949575">
                  <a:moveTo>
                    <a:pt x="0" y="2949000"/>
                  </a:moveTo>
                  <a:lnTo>
                    <a:pt x="0" y="0"/>
                  </a:lnTo>
                  <a:lnTo>
                    <a:pt x="2949000" y="2949000"/>
                  </a:lnTo>
                  <a:lnTo>
                    <a:pt x="0" y="2949000"/>
                  </a:lnTo>
                  <a:close/>
                </a:path>
              </a:pathLst>
            </a:custGeom>
            <a:solidFill>
              <a:srgbClr val="98C6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" y="6388482"/>
            <a:ext cx="2105024" cy="600074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6506043" y="1857118"/>
            <a:ext cx="3248025" cy="28575"/>
          </a:xfrm>
          <a:custGeom>
            <a:avLst/>
            <a:gdLst/>
            <a:ahLst/>
            <a:cxnLst/>
            <a:rect l="l" t="t" r="r" b="b"/>
            <a:pathLst>
              <a:path w="3248025" h="28575">
                <a:moveTo>
                  <a:pt x="32475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47556" y="0"/>
                </a:lnTo>
                <a:lnTo>
                  <a:pt x="32475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819401" y="2400398"/>
            <a:ext cx="6826730" cy="424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0800"/>
              </a:lnSpc>
              <a:spcBef>
                <a:spcPts val="95"/>
              </a:spcBef>
            </a:pPr>
            <a:r>
              <a:rPr sz="1500" b="1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îmbunătățirea</a:t>
            </a:r>
            <a:r>
              <a:rPr sz="1500" b="1" spc="13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nivelului</a:t>
            </a:r>
            <a:r>
              <a:rPr sz="1500" b="1" spc="13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500" b="1" spc="13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85" dirty="0">
                <a:solidFill>
                  <a:srgbClr val="FFFFFF"/>
                </a:solidFill>
                <a:latin typeface="Microsoft Sans Serif"/>
                <a:cs typeface="Microsoft Sans Serif"/>
              </a:rPr>
              <a:t>competență</a:t>
            </a:r>
            <a:r>
              <a:rPr sz="1500" b="1" spc="13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în</a:t>
            </a:r>
            <a:r>
              <a:rPr sz="1500" b="1" spc="13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utilizarea</a:t>
            </a:r>
            <a:r>
              <a:rPr sz="1500" b="1" spc="13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responsabilă</a:t>
            </a:r>
            <a:r>
              <a:rPr sz="1500" b="1" spc="13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-50" dirty="0">
                <a:solidFill>
                  <a:srgbClr val="FFFFFF"/>
                </a:solidFill>
                <a:latin typeface="Microsoft Sans Serif"/>
                <a:cs typeface="Microsoft Sans Serif"/>
              </a:rPr>
              <a:t>a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serviciilor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digitale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din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95" dirty="0">
                <a:solidFill>
                  <a:srgbClr val="FFFFFF"/>
                </a:solidFill>
                <a:latin typeface="Microsoft Sans Serif"/>
                <a:cs typeface="Microsoft Sans Serif"/>
              </a:rPr>
              <a:t>domeniul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sănătății;</a:t>
            </a:r>
            <a:endParaRPr sz="1500" b="1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1500" b="1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20800"/>
              </a:lnSpc>
            </a:pPr>
            <a:r>
              <a:rPr sz="1500" b="1" spc="85" dirty="0">
                <a:solidFill>
                  <a:srgbClr val="FFFFFF"/>
                </a:solidFill>
                <a:latin typeface="Microsoft Sans Serif"/>
                <a:cs typeface="Microsoft Sans Serif"/>
              </a:rPr>
              <a:t>motivație</a:t>
            </a:r>
            <a:r>
              <a:rPr sz="1500" b="1" spc="2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sporită,</a:t>
            </a:r>
            <a:r>
              <a:rPr sz="1500" b="1" spc="2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în</a:t>
            </a:r>
            <a:r>
              <a:rPr sz="1500" b="1" spc="2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rândul</a:t>
            </a:r>
            <a:r>
              <a:rPr sz="1500" b="1" spc="2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profesorilor</a:t>
            </a:r>
            <a:r>
              <a:rPr sz="1500" b="1" spc="2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și</a:t>
            </a:r>
            <a:r>
              <a:rPr sz="1500" b="1" spc="2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al</a:t>
            </a:r>
            <a:r>
              <a:rPr sz="1500" b="1" spc="2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elevilor,</a:t>
            </a:r>
            <a:r>
              <a:rPr sz="1500" b="1" spc="2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500" b="1" spc="2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1500" b="1" spc="2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promova</a:t>
            </a:r>
            <a:r>
              <a:rPr sz="1500" b="1" spc="2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și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500" b="1" spc="27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1500" b="1" spc="28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participa</a:t>
            </a:r>
            <a:r>
              <a:rPr sz="1500" b="1" spc="28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la</a:t>
            </a:r>
            <a:r>
              <a:rPr sz="1500" b="1" spc="27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educația</a:t>
            </a:r>
            <a:r>
              <a:rPr sz="1500" b="1" spc="28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105" dirty="0">
                <a:solidFill>
                  <a:srgbClr val="FFFFFF"/>
                </a:solidFill>
                <a:latin typeface="Microsoft Sans Serif"/>
                <a:cs typeface="Microsoft Sans Serif"/>
              </a:rPr>
              <a:t>pentru</a:t>
            </a:r>
            <a:r>
              <a:rPr sz="1500" b="1" spc="28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sănătate</a:t>
            </a:r>
            <a:r>
              <a:rPr sz="1500" b="1" spc="28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și</a:t>
            </a:r>
            <a:r>
              <a:rPr sz="1500" b="1" spc="27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la</a:t>
            </a:r>
            <a:r>
              <a:rPr sz="1500" b="1" spc="28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inițiativele</a:t>
            </a:r>
            <a:r>
              <a:rPr sz="1500" b="1" spc="28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de 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alfabetizare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digitală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în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general;</a:t>
            </a:r>
            <a:endParaRPr sz="1500" b="1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75"/>
              </a:spcBef>
            </a:pPr>
            <a:endParaRPr sz="1500" b="1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20800"/>
              </a:lnSpc>
              <a:spcBef>
                <a:spcPts val="5"/>
              </a:spcBef>
            </a:pP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niveluri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95" dirty="0">
                <a:solidFill>
                  <a:srgbClr val="FFFFFF"/>
                </a:solidFill>
                <a:latin typeface="Microsoft Sans Serif"/>
                <a:cs typeface="Microsoft Sans Serif"/>
              </a:rPr>
              <a:t>îmbunătățite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independență,</a:t>
            </a:r>
            <a:r>
              <a:rPr sz="1500" b="1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încredere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în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sine</a:t>
            </a:r>
            <a:r>
              <a:rPr sz="1500" b="1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și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inițiativă </a:t>
            </a:r>
            <a:r>
              <a:rPr sz="1500" b="1" spc="95" dirty="0">
                <a:solidFill>
                  <a:srgbClr val="FFFFFF"/>
                </a:solidFill>
                <a:latin typeface="Microsoft Sans Serif"/>
                <a:cs typeface="Microsoft Sans Serif"/>
              </a:rPr>
              <a:t>autonomă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în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rândul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tinerilor;</a:t>
            </a:r>
            <a:endParaRPr sz="1500" b="1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850"/>
              </a:spcBef>
            </a:pPr>
            <a:endParaRPr sz="1500" b="1" dirty="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500" b="1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îmbunătățirea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85" dirty="0">
                <a:solidFill>
                  <a:srgbClr val="FFFFFF"/>
                </a:solidFill>
                <a:latin typeface="Microsoft Sans Serif"/>
                <a:cs typeface="Microsoft Sans Serif"/>
              </a:rPr>
              <a:t>abilităților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 comunicare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și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80" dirty="0">
                <a:solidFill>
                  <a:srgbClr val="FFFFFF"/>
                </a:solidFill>
                <a:latin typeface="Microsoft Sans Serif"/>
                <a:cs typeface="Microsoft Sans Serif"/>
              </a:rPr>
              <a:t>lucru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 în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echipă;</a:t>
            </a:r>
            <a:endParaRPr sz="1500" b="1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75"/>
              </a:spcBef>
            </a:pPr>
            <a:endParaRPr sz="1500" b="1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20800"/>
              </a:lnSpc>
              <a:spcBef>
                <a:spcPts val="5"/>
              </a:spcBef>
            </a:pPr>
            <a:r>
              <a:rPr sz="1500" b="1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îmbunătățirea</a:t>
            </a:r>
            <a:r>
              <a:rPr sz="1500" b="1" spc="1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70" dirty="0">
                <a:solidFill>
                  <a:srgbClr val="FFFFFF"/>
                </a:solidFill>
                <a:latin typeface="Microsoft Sans Serif"/>
                <a:cs typeface="Microsoft Sans Serif"/>
              </a:rPr>
              <a:t>stării</a:t>
            </a:r>
            <a:r>
              <a:rPr sz="1500" b="1" spc="1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500" b="1" spc="1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sănătate</a:t>
            </a:r>
            <a:r>
              <a:rPr sz="1500" b="1" spc="1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(fizică,</a:t>
            </a:r>
            <a:r>
              <a:rPr sz="1500" b="1" spc="1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80" dirty="0">
                <a:solidFill>
                  <a:srgbClr val="FFFFFF"/>
                </a:solidFill>
                <a:latin typeface="Microsoft Sans Serif"/>
                <a:cs typeface="Microsoft Sans Serif"/>
              </a:rPr>
              <a:t>mentală</a:t>
            </a:r>
            <a:r>
              <a:rPr sz="1500" b="1" spc="1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și</a:t>
            </a:r>
            <a:r>
              <a:rPr sz="1500" b="1" spc="1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emoțională),</a:t>
            </a:r>
            <a:r>
              <a:rPr sz="1500" b="1" spc="1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80" dirty="0">
                <a:solidFill>
                  <a:srgbClr val="FFFFFF"/>
                </a:solidFill>
                <a:latin typeface="Microsoft Sans Serif"/>
                <a:cs typeface="Microsoft Sans Serif"/>
              </a:rPr>
              <a:t>precum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și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creșterea</a:t>
            </a:r>
            <a:r>
              <a:rPr sz="1500" b="1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80" dirty="0">
                <a:solidFill>
                  <a:srgbClr val="FFFFFF"/>
                </a:solidFill>
                <a:latin typeface="Microsoft Sans Serif"/>
                <a:cs typeface="Microsoft Sans Serif"/>
              </a:rPr>
              <a:t>gradului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500" b="1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conștientizare</a:t>
            </a:r>
            <a:r>
              <a:rPr sz="1500" b="1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a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80" dirty="0">
                <a:solidFill>
                  <a:srgbClr val="FFFFFF"/>
                </a:solidFill>
                <a:latin typeface="Microsoft Sans Serif"/>
                <a:cs typeface="Microsoft Sans Serif"/>
              </a:rPr>
              <a:t>alternativelor</a:t>
            </a:r>
            <a:r>
              <a:rPr sz="1500" b="1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de</a:t>
            </a:r>
            <a:r>
              <a:rPr sz="1500" b="1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500" b="1" spc="100" dirty="0">
                <a:solidFill>
                  <a:srgbClr val="FFFFFF"/>
                </a:solidFill>
                <a:latin typeface="Microsoft Sans Serif"/>
                <a:cs typeface="Microsoft Sans Serif"/>
              </a:rPr>
              <a:t>tip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 ”open </a:t>
            </a:r>
            <a:r>
              <a:rPr sz="1500" b="1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source”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75" dirty="0">
                <a:solidFill>
                  <a:srgbClr val="FFFFFF"/>
                </a:solidFill>
                <a:latin typeface="Microsoft Sans Serif"/>
                <a:cs typeface="Microsoft Sans Serif"/>
              </a:rPr>
              <a:t>în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80" dirty="0">
                <a:solidFill>
                  <a:srgbClr val="FFFFFF"/>
                </a:solidFill>
                <a:latin typeface="Microsoft Sans Serif"/>
                <a:cs typeface="Microsoft Sans Serif"/>
              </a:rPr>
              <a:t>lumea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85" dirty="0">
                <a:solidFill>
                  <a:srgbClr val="FFFFFF"/>
                </a:solidFill>
                <a:latin typeface="Microsoft Sans Serif"/>
                <a:cs typeface="Microsoft Sans Serif"/>
              </a:rPr>
              <a:t>tehnologiilor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digitale</a:t>
            </a:r>
            <a:r>
              <a:rPr sz="1500" b="1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90" dirty="0">
                <a:solidFill>
                  <a:srgbClr val="FFFFFF"/>
                </a:solidFill>
                <a:latin typeface="Microsoft Sans Serif"/>
                <a:cs typeface="Microsoft Sans Serif"/>
              </a:rPr>
              <a:t>din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95" dirty="0">
                <a:solidFill>
                  <a:srgbClr val="FFFFFF"/>
                </a:solidFill>
                <a:latin typeface="Microsoft Sans Serif"/>
                <a:cs typeface="Microsoft Sans Serif"/>
              </a:rPr>
              <a:t>domeniul</a:t>
            </a:r>
            <a:r>
              <a:rPr sz="1500" b="1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500" b="1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sănătății</a:t>
            </a:r>
            <a:r>
              <a:rPr sz="1500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.</a:t>
            </a:r>
            <a:endParaRPr sz="150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74062" y="2466428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503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13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43"/>
                </a:lnTo>
                <a:lnTo>
                  <a:pt x="211950" y="408343"/>
                </a:lnTo>
                <a:lnTo>
                  <a:pt x="163779" y="402043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14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36"/>
                </a:lnTo>
                <a:lnTo>
                  <a:pt x="293319" y="73012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70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26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40"/>
                </a:lnTo>
                <a:lnTo>
                  <a:pt x="215163" y="297980"/>
                </a:lnTo>
                <a:lnTo>
                  <a:pt x="243141" y="257327"/>
                </a:lnTo>
                <a:lnTo>
                  <a:pt x="271703" y="217208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74062" y="3218636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503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13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43"/>
                </a:lnTo>
                <a:lnTo>
                  <a:pt x="211950" y="408343"/>
                </a:lnTo>
                <a:lnTo>
                  <a:pt x="163779" y="402043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14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36"/>
                </a:lnTo>
                <a:lnTo>
                  <a:pt x="293319" y="73012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70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26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40"/>
                </a:lnTo>
                <a:lnTo>
                  <a:pt x="215163" y="297980"/>
                </a:lnTo>
                <a:lnTo>
                  <a:pt x="243141" y="257327"/>
                </a:lnTo>
                <a:lnTo>
                  <a:pt x="271703" y="217208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74062" y="4293704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491"/>
                </a:lnTo>
                <a:lnTo>
                  <a:pt x="411746" y="161721"/>
                </a:lnTo>
                <a:lnTo>
                  <a:pt x="397256" y="130416"/>
                </a:lnTo>
                <a:lnTo>
                  <a:pt x="377799" y="101854"/>
                </a:lnTo>
                <a:lnTo>
                  <a:pt x="357847" y="124968"/>
                </a:lnTo>
                <a:lnTo>
                  <a:pt x="374015" y="148501"/>
                </a:lnTo>
                <a:lnTo>
                  <a:pt x="384937" y="173774"/>
                </a:lnTo>
                <a:lnTo>
                  <a:pt x="391109" y="201269"/>
                </a:lnTo>
                <a:lnTo>
                  <a:pt x="393052" y="231482"/>
                </a:lnTo>
                <a:lnTo>
                  <a:pt x="386588" y="278536"/>
                </a:lnTo>
                <a:lnTo>
                  <a:pt x="368350" y="320802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31"/>
                </a:lnTo>
                <a:lnTo>
                  <a:pt x="211950" y="408343"/>
                </a:lnTo>
                <a:lnTo>
                  <a:pt x="163779" y="402031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02"/>
                </a:lnTo>
                <a:lnTo>
                  <a:pt x="37325" y="278536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38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23"/>
                </a:lnTo>
                <a:lnTo>
                  <a:pt x="293319" y="72999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03"/>
                </a:lnTo>
                <a:lnTo>
                  <a:pt x="238988" y="25908"/>
                </a:lnTo>
                <a:lnTo>
                  <a:pt x="211950" y="24409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57"/>
                </a:lnTo>
                <a:lnTo>
                  <a:pt x="21577" y="140512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40"/>
                </a:lnTo>
                <a:lnTo>
                  <a:pt x="46634" y="360895"/>
                </a:lnTo>
                <a:lnTo>
                  <a:pt x="79476" y="392976"/>
                </a:lnTo>
                <a:lnTo>
                  <a:pt x="118846" y="417461"/>
                </a:lnTo>
                <a:lnTo>
                  <a:pt x="163423" y="433057"/>
                </a:lnTo>
                <a:lnTo>
                  <a:pt x="211950" y="438543"/>
                </a:lnTo>
                <a:lnTo>
                  <a:pt x="260489" y="433057"/>
                </a:lnTo>
                <a:lnTo>
                  <a:pt x="305066" y="417461"/>
                </a:lnTo>
                <a:lnTo>
                  <a:pt x="344436" y="392976"/>
                </a:lnTo>
                <a:lnTo>
                  <a:pt x="377278" y="360895"/>
                </a:lnTo>
                <a:lnTo>
                  <a:pt x="402336" y="322440"/>
                </a:lnTo>
                <a:lnTo>
                  <a:pt x="418312" y="278879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13"/>
                </a:moveTo>
                <a:lnTo>
                  <a:pt x="432765" y="3213"/>
                </a:lnTo>
                <a:lnTo>
                  <a:pt x="427951" y="635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06"/>
                </a:lnTo>
                <a:lnTo>
                  <a:pt x="297548" y="88773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73"/>
                </a:lnTo>
                <a:lnTo>
                  <a:pt x="180517" y="256908"/>
                </a:lnTo>
                <a:lnTo>
                  <a:pt x="177444" y="261200"/>
                </a:lnTo>
                <a:lnTo>
                  <a:pt x="174485" y="263334"/>
                </a:lnTo>
                <a:lnTo>
                  <a:pt x="171640" y="263334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55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24"/>
                </a:lnTo>
                <a:lnTo>
                  <a:pt x="133502" y="204241"/>
                </a:lnTo>
                <a:lnTo>
                  <a:pt x="127876" y="204736"/>
                </a:lnTo>
                <a:lnTo>
                  <a:pt x="91262" y="224726"/>
                </a:lnTo>
                <a:lnTo>
                  <a:pt x="85509" y="237972"/>
                </a:lnTo>
                <a:lnTo>
                  <a:pt x="86575" y="246532"/>
                </a:lnTo>
                <a:lnTo>
                  <a:pt x="102603" y="299631"/>
                </a:lnTo>
                <a:lnTo>
                  <a:pt x="123063" y="343890"/>
                </a:lnTo>
                <a:lnTo>
                  <a:pt x="156845" y="350697"/>
                </a:lnTo>
                <a:lnTo>
                  <a:pt x="167525" y="349973"/>
                </a:lnTo>
                <a:lnTo>
                  <a:pt x="176237" y="347814"/>
                </a:lnTo>
                <a:lnTo>
                  <a:pt x="182981" y="344195"/>
                </a:lnTo>
                <a:lnTo>
                  <a:pt x="187744" y="339140"/>
                </a:lnTo>
                <a:lnTo>
                  <a:pt x="215163" y="297967"/>
                </a:lnTo>
                <a:lnTo>
                  <a:pt x="243141" y="257314"/>
                </a:lnTo>
                <a:lnTo>
                  <a:pt x="271703" y="217195"/>
                </a:lnTo>
                <a:lnTo>
                  <a:pt x="300837" y="177596"/>
                </a:lnTo>
                <a:lnTo>
                  <a:pt x="330542" y="138506"/>
                </a:lnTo>
                <a:lnTo>
                  <a:pt x="360832" y="99949"/>
                </a:lnTo>
                <a:lnTo>
                  <a:pt x="391693" y="61912"/>
                </a:lnTo>
                <a:lnTo>
                  <a:pt x="423125" y="24396"/>
                </a:lnTo>
                <a:lnTo>
                  <a:pt x="430364" y="15621"/>
                </a:lnTo>
                <a:lnTo>
                  <a:pt x="433971" y="9740"/>
                </a:lnTo>
                <a:lnTo>
                  <a:pt x="433971" y="4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74062" y="5146826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491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54"/>
                </a:lnTo>
                <a:lnTo>
                  <a:pt x="357847" y="124968"/>
                </a:lnTo>
                <a:lnTo>
                  <a:pt x="374015" y="148501"/>
                </a:lnTo>
                <a:lnTo>
                  <a:pt x="384937" y="173774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02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31"/>
                </a:lnTo>
                <a:lnTo>
                  <a:pt x="211950" y="408343"/>
                </a:lnTo>
                <a:lnTo>
                  <a:pt x="163779" y="402031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02"/>
                </a:lnTo>
                <a:lnTo>
                  <a:pt x="37325" y="278536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38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23"/>
                </a:lnTo>
                <a:lnTo>
                  <a:pt x="293319" y="72999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03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12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40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57"/>
                </a:lnTo>
                <a:lnTo>
                  <a:pt x="211950" y="438543"/>
                </a:lnTo>
                <a:lnTo>
                  <a:pt x="260489" y="433057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40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13"/>
                </a:moveTo>
                <a:lnTo>
                  <a:pt x="432765" y="3213"/>
                </a:lnTo>
                <a:lnTo>
                  <a:pt x="427951" y="635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73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73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34"/>
                </a:lnTo>
                <a:lnTo>
                  <a:pt x="171640" y="263334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55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41"/>
                </a:lnTo>
                <a:lnTo>
                  <a:pt x="127876" y="204736"/>
                </a:lnTo>
                <a:lnTo>
                  <a:pt x="91262" y="224726"/>
                </a:lnTo>
                <a:lnTo>
                  <a:pt x="85509" y="237972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697"/>
                </a:lnTo>
                <a:lnTo>
                  <a:pt x="167525" y="349973"/>
                </a:lnTo>
                <a:lnTo>
                  <a:pt x="176237" y="347814"/>
                </a:lnTo>
                <a:lnTo>
                  <a:pt x="182981" y="344195"/>
                </a:lnTo>
                <a:lnTo>
                  <a:pt x="187744" y="339140"/>
                </a:lnTo>
                <a:lnTo>
                  <a:pt x="215163" y="297967"/>
                </a:lnTo>
                <a:lnTo>
                  <a:pt x="243141" y="257327"/>
                </a:lnTo>
                <a:lnTo>
                  <a:pt x="271703" y="217195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49"/>
                </a:lnTo>
                <a:lnTo>
                  <a:pt x="391693" y="61912"/>
                </a:lnTo>
                <a:lnTo>
                  <a:pt x="423125" y="24409"/>
                </a:lnTo>
                <a:lnTo>
                  <a:pt x="430364" y="15621"/>
                </a:lnTo>
                <a:lnTo>
                  <a:pt x="433971" y="9740"/>
                </a:lnTo>
                <a:lnTo>
                  <a:pt x="433971" y="4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74062" y="5900165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503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13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43"/>
                </a:lnTo>
                <a:lnTo>
                  <a:pt x="211950" y="408343"/>
                </a:lnTo>
                <a:lnTo>
                  <a:pt x="163779" y="402043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14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36"/>
                </a:lnTo>
                <a:lnTo>
                  <a:pt x="293319" y="73012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70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26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40"/>
                </a:lnTo>
                <a:lnTo>
                  <a:pt x="215163" y="297980"/>
                </a:lnTo>
                <a:lnTo>
                  <a:pt x="243141" y="257327"/>
                </a:lnTo>
                <a:lnTo>
                  <a:pt x="271703" y="217208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14" name="object 6"/>
          <p:cNvSpPr txBox="1">
            <a:spLocks/>
          </p:cNvSpPr>
          <p:nvPr/>
        </p:nvSpPr>
        <p:spPr>
          <a:xfrm>
            <a:off x="4459496" y="926906"/>
            <a:ext cx="5153977" cy="40267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r">
              <a:spcBef>
                <a:spcPts val="140"/>
              </a:spcBef>
            </a:pPr>
            <a:r>
              <a:rPr lang="ro-RO" sz="2500" spc="45" dirty="0" smtClean="0">
                <a:solidFill>
                  <a:schemeClr val="bg1"/>
                </a:solidFill>
              </a:rPr>
              <a:t>Rezultate estimate</a:t>
            </a:r>
            <a:endParaRPr lang="ro-RO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753600" cy="7315200"/>
            <a:chOff x="0" y="0"/>
            <a:chExt cx="9753600" cy="73152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753600" cy="7315200"/>
            </a:xfrm>
            <a:custGeom>
              <a:avLst/>
              <a:gdLst/>
              <a:ahLst/>
              <a:cxnLst/>
              <a:rect l="l" t="t" r="r" b="b"/>
              <a:pathLst>
                <a:path w="9753600" h="7315200">
                  <a:moveTo>
                    <a:pt x="0" y="7315199"/>
                  </a:moveTo>
                  <a:lnTo>
                    <a:pt x="0" y="4727391"/>
                  </a:lnTo>
                  <a:lnTo>
                    <a:pt x="4727391" y="0"/>
                  </a:lnTo>
                  <a:lnTo>
                    <a:pt x="9753600" y="0"/>
                  </a:lnTo>
                  <a:lnTo>
                    <a:pt x="9753600" y="7315199"/>
                  </a:lnTo>
                  <a:lnTo>
                    <a:pt x="0" y="7315199"/>
                  </a:lnTo>
                  <a:close/>
                </a:path>
              </a:pathLst>
            </a:custGeom>
            <a:solidFill>
              <a:srgbClr val="80C2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366199"/>
              <a:ext cx="2949575" cy="2949575"/>
            </a:xfrm>
            <a:custGeom>
              <a:avLst/>
              <a:gdLst/>
              <a:ahLst/>
              <a:cxnLst/>
              <a:rect l="l" t="t" r="r" b="b"/>
              <a:pathLst>
                <a:path w="2949575" h="2949575">
                  <a:moveTo>
                    <a:pt x="0" y="2949000"/>
                  </a:moveTo>
                  <a:lnTo>
                    <a:pt x="0" y="0"/>
                  </a:lnTo>
                  <a:lnTo>
                    <a:pt x="2949000" y="2949000"/>
                  </a:lnTo>
                  <a:lnTo>
                    <a:pt x="0" y="2949000"/>
                  </a:lnTo>
                  <a:close/>
                </a:path>
              </a:pathLst>
            </a:custGeom>
            <a:solidFill>
              <a:srgbClr val="98C6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" y="6388482"/>
            <a:ext cx="2105024" cy="600074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6506043" y="1857118"/>
            <a:ext cx="3248025" cy="28575"/>
          </a:xfrm>
          <a:custGeom>
            <a:avLst/>
            <a:gdLst/>
            <a:ahLst/>
            <a:cxnLst/>
            <a:rect l="l" t="t" r="r" b="b"/>
            <a:pathLst>
              <a:path w="3248025" h="28575">
                <a:moveTo>
                  <a:pt x="32475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47556" y="0"/>
                </a:lnTo>
                <a:lnTo>
                  <a:pt x="32475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36104" y="3559643"/>
            <a:ext cx="6488896" cy="1693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0800"/>
              </a:lnSpc>
              <a:spcBef>
                <a:spcPts val="95"/>
              </a:spcBef>
            </a:pPr>
            <a:r>
              <a:rPr lang="ro-RO" b="1" spc="9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Prof. Anda Lorela Caradan– inspector școlar pentru Biologie </a:t>
            </a:r>
            <a:endParaRPr b="1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b="1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20800"/>
              </a:lnSpc>
            </a:pPr>
            <a:r>
              <a:rPr lang="ro-RO" b="1" spc="8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Prof. Gabriela Conea - </a:t>
            </a:r>
            <a:r>
              <a:rPr lang="ro-RO" b="1" spc="9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inspector școlar pentru Proiecte educaționale </a:t>
            </a:r>
            <a:endParaRPr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53505" y="3559643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503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13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43"/>
                </a:lnTo>
                <a:lnTo>
                  <a:pt x="211950" y="408343"/>
                </a:lnTo>
                <a:lnTo>
                  <a:pt x="163779" y="402043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14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36"/>
                </a:lnTo>
                <a:lnTo>
                  <a:pt x="293319" y="73012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70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26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40"/>
                </a:lnTo>
                <a:lnTo>
                  <a:pt x="215163" y="297980"/>
                </a:lnTo>
                <a:lnTo>
                  <a:pt x="243141" y="257327"/>
                </a:lnTo>
                <a:lnTo>
                  <a:pt x="271703" y="217208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2682" y="4409618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503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13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43"/>
                </a:lnTo>
                <a:lnTo>
                  <a:pt x="211950" y="408343"/>
                </a:lnTo>
                <a:lnTo>
                  <a:pt x="163779" y="402043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14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36"/>
                </a:lnTo>
                <a:lnTo>
                  <a:pt x="293319" y="73012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70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26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40"/>
                </a:lnTo>
                <a:lnTo>
                  <a:pt x="215163" y="297980"/>
                </a:lnTo>
                <a:lnTo>
                  <a:pt x="243141" y="257327"/>
                </a:lnTo>
                <a:lnTo>
                  <a:pt x="271703" y="217208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14" name="object 6"/>
          <p:cNvSpPr txBox="1">
            <a:spLocks/>
          </p:cNvSpPr>
          <p:nvPr/>
        </p:nvSpPr>
        <p:spPr>
          <a:xfrm>
            <a:off x="7543801" y="1377148"/>
            <a:ext cx="1828800" cy="40267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40"/>
              </a:spcBef>
            </a:pPr>
            <a:r>
              <a:rPr lang="ro-RO" sz="2500" spc="45" dirty="0" smtClean="0">
                <a:solidFill>
                  <a:schemeClr val="bg1"/>
                </a:solidFill>
              </a:rPr>
              <a:t>Participanți</a:t>
            </a:r>
            <a:endParaRPr lang="ro-RO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753600" cy="7315200"/>
            <a:chOff x="0" y="0"/>
            <a:chExt cx="9753600" cy="73152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753600" cy="7315200"/>
            </a:xfrm>
            <a:custGeom>
              <a:avLst/>
              <a:gdLst/>
              <a:ahLst/>
              <a:cxnLst/>
              <a:rect l="l" t="t" r="r" b="b"/>
              <a:pathLst>
                <a:path w="9753600" h="7315200">
                  <a:moveTo>
                    <a:pt x="0" y="7315199"/>
                  </a:moveTo>
                  <a:lnTo>
                    <a:pt x="0" y="5753278"/>
                  </a:lnTo>
                  <a:lnTo>
                    <a:pt x="5753278" y="0"/>
                  </a:lnTo>
                  <a:lnTo>
                    <a:pt x="9753599" y="0"/>
                  </a:lnTo>
                  <a:lnTo>
                    <a:pt x="9753599" y="7315199"/>
                  </a:lnTo>
                  <a:lnTo>
                    <a:pt x="0" y="7315199"/>
                  </a:lnTo>
                  <a:close/>
                </a:path>
              </a:pathLst>
            </a:custGeom>
            <a:solidFill>
              <a:srgbClr val="80C2D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354010"/>
              <a:ext cx="2961640" cy="2961640"/>
            </a:xfrm>
            <a:custGeom>
              <a:avLst/>
              <a:gdLst/>
              <a:ahLst/>
              <a:cxnLst/>
              <a:rect l="l" t="t" r="r" b="b"/>
              <a:pathLst>
                <a:path w="2961640" h="2961640">
                  <a:moveTo>
                    <a:pt x="0" y="2961188"/>
                  </a:moveTo>
                  <a:lnTo>
                    <a:pt x="0" y="0"/>
                  </a:lnTo>
                  <a:lnTo>
                    <a:pt x="2961188" y="2961188"/>
                  </a:lnTo>
                  <a:lnTo>
                    <a:pt x="0" y="2961188"/>
                  </a:lnTo>
                  <a:close/>
                </a:path>
              </a:pathLst>
            </a:custGeom>
            <a:solidFill>
              <a:srgbClr val="98C6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311" y="6472490"/>
            <a:ext cx="2105024" cy="6000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6353643" y="1747403"/>
            <a:ext cx="3400425" cy="28575"/>
          </a:xfrm>
          <a:custGeom>
            <a:avLst/>
            <a:gdLst/>
            <a:ahLst/>
            <a:cxnLst/>
            <a:rect l="l" t="t" r="r" b="b"/>
            <a:pathLst>
              <a:path w="3400425" h="28575">
                <a:moveTo>
                  <a:pt x="3399956" y="28574"/>
                </a:moveTo>
                <a:lnTo>
                  <a:pt x="0" y="28574"/>
                </a:lnTo>
                <a:lnTo>
                  <a:pt x="0" y="0"/>
                </a:lnTo>
                <a:lnTo>
                  <a:pt x="3399956" y="0"/>
                </a:lnTo>
                <a:lnTo>
                  <a:pt x="33999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724400" y="301638"/>
            <a:ext cx="4925465" cy="1220146"/>
          </a:xfrm>
          <a:prstGeom prst="rect">
            <a:avLst/>
          </a:prstGeom>
        </p:spPr>
        <p:txBody>
          <a:bodyPr vert="horz" wrap="square" lIns="0" tIns="72066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b="1" spc="75" dirty="0"/>
              <a:t>Date</a:t>
            </a:r>
            <a:r>
              <a:rPr b="1" spc="-245" dirty="0"/>
              <a:t> </a:t>
            </a:r>
            <a:r>
              <a:rPr b="1" spc="65" dirty="0"/>
              <a:t>despre</a:t>
            </a:r>
            <a:r>
              <a:rPr b="1" spc="-245" dirty="0"/>
              <a:t> </a:t>
            </a:r>
            <a:r>
              <a:rPr b="1" spc="70" dirty="0"/>
              <a:t>proiect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90800" y="3657600"/>
            <a:ext cx="6696364" cy="24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700"/>
              </a:lnSpc>
              <a:spcBef>
                <a:spcPts val="100"/>
              </a:spcBef>
            </a:pP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Titlu</a:t>
            </a:r>
            <a:r>
              <a:rPr sz="1750" b="1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35" dirty="0">
                <a:solidFill>
                  <a:srgbClr val="FFFFFF"/>
                </a:solidFill>
                <a:latin typeface="Verdana"/>
                <a:cs typeface="Verdana"/>
              </a:rPr>
              <a:t>proiect:</a:t>
            </a:r>
            <a:r>
              <a:rPr sz="1750" b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Boosting</a:t>
            </a:r>
            <a:r>
              <a:rPr sz="1750" b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Health</a:t>
            </a:r>
            <a:r>
              <a:rPr sz="1750" b="1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Literacy</a:t>
            </a:r>
            <a:r>
              <a:rPr sz="1750" b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10" dirty="0">
                <a:solidFill>
                  <a:srgbClr val="FFFFFF"/>
                </a:solidFill>
                <a:latin typeface="Verdana"/>
                <a:cs typeface="Verdana"/>
              </a:rPr>
              <a:t>for</a:t>
            </a:r>
            <a:r>
              <a:rPr sz="1750" b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School</a:t>
            </a:r>
            <a:r>
              <a:rPr sz="1750" b="1" spc="-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10" dirty="0">
                <a:solidFill>
                  <a:srgbClr val="FFFFFF"/>
                </a:solidFill>
                <a:latin typeface="Verdana"/>
                <a:cs typeface="Verdana"/>
              </a:rPr>
              <a:t>Students (BLISS)</a:t>
            </a:r>
            <a:endParaRPr sz="1750" b="1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1750" b="1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Tip</a:t>
            </a:r>
            <a:r>
              <a:rPr sz="1750" b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35" dirty="0">
                <a:solidFill>
                  <a:srgbClr val="FFFFFF"/>
                </a:solidFill>
                <a:latin typeface="Verdana"/>
                <a:cs typeface="Verdana"/>
              </a:rPr>
              <a:t>proiect:</a:t>
            </a:r>
            <a:r>
              <a:rPr sz="1750" b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parteneriat</a:t>
            </a:r>
            <a:r>
              <a:rPr sz="1750" b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strategic</a:t>
            </a:r>
            <a:r>
              <a:rPr sz="1750" b="1" spc="-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10" dirty="0">
                <a:solidFill>
                  <a:srgbClr val="FFFFFF"/>
                </a:solidFill>
                <a:latin typeface="Verdana"/>
                <a:cs typeface="Verdana"/>
              </a:rPr>
              <a:t>Erasmus+</a:t>
            </a:r>
            <a:endParaRPr sz="1750" b="1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750" b="1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Număr</a:t>
            </a:r>
            <a:r>
              <a:rPr sz="1750" b="1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35" dirty="0">
                <a:solidFill>
                  <a:srgbClr val="FFFFFF"/>
                </a:solidFill>
                <a:latin typeface="Verdana"/>
                <a:cs typeface="Verdana"/>
              </a:rPr>
              <a:t>proiect:</a:t>
            </a:r>
            <a:r>
              <a:rPr sz="1750" b="1" spc="5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175" dirty="0">
                <a:solidFill>
                  <a:srgbClr val="FFFFFF"/>
                </a:solidFill>
                <a:latin typeface="Verdana"/>
                <a:cs typeface="Verdana"/>
              </a:rPr>
              <a:t>2021-</a:t>
            </a:r>
            <a:r>
              <a:rPr sz="1750" b="1" spc="-315" dirty="0">
                <a:solidFill>
                  <a:srgbClr val="FFFFFF"/>
                </a:solidFill>
                <a:latin typeface="Verdana"/>
                <a:cs typeface="Verdana"/>
              </a:rPr>
              <a:t>1-</a:t>
            </a:r>
            <a:r>
              <a:rPr sz="1750" b="1" spc="-105" dirty="0">
                <a:solidFill>
                  <a:srgbClr val="FFFFFF"/>
                </a:solidFill>
                <a:latin typeface="Verdana"/>
                <a:cs typeface="Verdana"/>
              </a:rPr>
              <a:t>IT02-</a:t>
            </a:r>
            <a:r>
              <a:rPr sz="1750" b="1" spc="-50" dirty="0">
                <a:solidFill>
                  <a:srgbClr val="FFFFFF"/>
                </a:solidFill>
                <a:latin typeface="Verdana"/>
                <a:cs typeface="Verdana"/>
              </a:rPr>
              <a:t>KA220-</a:t>
            </a:r>
            <a:r>
              <a:rPr sz="1750" b="1" spc="-45" dirty="0">
                <a:solidFill>
                  <a:srgbClr val="FFFFFF"/>
                </a:solidFill>
                <a:latin typeface="Verdana"/>
                <a:cs typeface="Verdana"/>
              </a:rPr>
              <a:t>SCH-</a:t>
            </a:r>
            <a:r>
              <a:rPr sz="1750" b="1" spc="-10" dirty="0">
                <a:solidFill>
                  <a:srgbClr val="FFFFFF"/>
                </a:solidFill>
                <a:latin typeface="Verdana"/>
                <a:cs typeface="Verdana"/>
              </a:rPr>
              <a:t>000032805</a:t>
            </a:r>
            <a:endParaRPr sz="1750" b="1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1750" b="1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Perioada</a:t>
            </a:r>
            <a:r>
              <a:rPr sz="175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5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75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dirty="0">
                <a:solidFill>
                  <a:srgbClr val="FFFFFF"/>
                </a:solidFill>
                <a:latin typeface="Verdana"/>
                <a:cs typeface="Verdana"/>
              </a:rPr>
              <a:t>implementare:</a:t>
            </a:r>
            <a:r>
              <a:rPr sz="175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90" dirty="0">
                <a:solidFill>
                  <a:srgbClr val="FFFFFF"/>
                </a:solidFill>
                <a:latin typeface="Verdana"/>
                <a:cs typeface="Verdana"/>
              </a:rPr>
              <a:t>2022</a:t>
            </a:r>
            <a:r>
              <a:rPr sz="175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140" dirty="0">
                <a:solidFill>
                  <a:srgbClr val="FFFFFF"/>
                </a:solidFill>
                <a:latin typeface="Verdana"/>
                <a:cs typeface="Verdana"/>
              </a:rPr>
              <a:t>-</a:t>
            </a:r>
            <a:r>
              <a:rPr sz="1750" b="1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750" b="1" spc="-20" dirty="0">
                <a:solidFill>
                  <a:srgbClr val="FFFFFF"/>
                </a:solidFill>
                <a:latin typeface="Verdana"/>
                <a:cs typeface="Verdana"/>
              </a:rPr>
              <a:t>2024</a:t>
            </a:r>
            <a:endParaRPr sz="1750" b="1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3643" y="2171443"/>
            <a:ext cx="3400425" cy="28575"/>
          </a:xfrm>
          <a:custGeom>
            <a:avLst/>
            <a:gdLst/>
            <a:ahLst/>
            <a:cxnLst/>
            <a:rect l="l" t="t" r="r" b="b"/>
            <a:pathLst>
              <a:path w="3400425" h="28575">
                <a:moveTo>
                  <a:pt x="3399956" y="28574"/>
                </a:moveTo>
                <a:lnTo>
                  <a:pt x="0" y="28574"/>
                </a:lnTo>
                <a:lnTo>
                  <a:pt x="0" y="0"/>
                </a:lnTo>
                <a:lnTo>
                  <a:pt x="3399956" y="0"/>
                </a:lnTo>
                <a:lnTo>
                  <a:pt x="33999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90748" y="3072814"/>
            <a:ext cx="7421039" cy="35939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44550" algn="just">
              <a:lnSpc>
                <a:spcPct val="132500"/>
              </a:lnSpc>
              <a:spcBef>
                <a:spcPts val="95"/>
              </a:spcBef>
            </a:pP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Alfabetizarea</a:t>
            </a:r>
            <a:r>
              <a:rPr sz="2500" b="1" spc="-4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în</a:t>
            </a:r>
            <a:r>
              <a:rPr sz="2500" b="1" spc="-3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materie</a:t>
            </a:r>
            <a:r>
              <a:rPr sz="2500" b="1" spc="-3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de</a:t>
            </a:r>
            <a:r>
              <a:rPr sz="2500" b="1" spc="-3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spc="-10" dirty="0">
                <a:solidFill>
                  <a:srgbClr val="F6FFF9"/>
                </a:solidFill>
                <a:latin typeface="Lucida Sans Unicode"/>
                <a:cs typeface="Lucida Sans Unicode"/>
              </a:rPr>
              <a:t>sănătate,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presupunând</a:t>
            </a:r>
            <a:r>
              <a:rPr sz="2500" b="1" spc="4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capacitatea</a:t>
            </a:r>
            <a:r>
              <a:rPr sz="2500" b="1" spc="4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spc="-30" dirty="0">
                <a:solidFill>
                  <a:srgbClr val="F6FFF9"/>
                </a:solidFill>
                <a:latin typeface="Lucida Sans Unicode"/>
                <a:cs typeface="Lucida Sans Unicode"/>
              </a:rPr>
              <a:t>indivizilor</a:t>
            </a:r>
            <a:r>
              <a:rPr sz="2500" b="1" spc="4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de</a:t>
            </a:r>
            <a:r>
              <a:rPr sz="2500" b="1" spc="4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spc="-50" dirty="0">
                <a:solidFill>
                  <a:srgbClr val="F6FFF9"/>
                </a:solidFill>
                <a:latin typeface="Lucida Sans Unicode"/>
                <a:cs typeface="Lucida Sans Unicode"/>
              </a:rPr>
              <a:t>a </a:t>
            </a:r>
            <a:r>
              <a:rPr sz="2500" b="1" spc="-10" dirty="0">
                <a:solidFill>
                  <a:srgbClr val="F6FFF9"/>
                </a:solidFill>
                <a:latin typeface="Lucida Sans Unicode"/>
                <a:cs typeface="Lucida Sans Unicode"/>
              </a:rPr>
              <a:t>înțelege,</a:t>
            </a:r>
            <a:r>
              <a:rPr sz="2500" b="1" spc="-6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de</a:t>
            </a:r>
            <a:r>
              <a:rPr sz="2500" b="1" spc="-5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a</a:t>
            </a:r>
            <a:r>
              <a:rPr sz="2500" b="1" spc="-5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evalua</a:t>
            </a:r>
            <a:r>
              <a:rPr sz="2500" b="1" spc="-6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spc="-10" dirty="0">
                <a:solidFill>
                  <a:srgbClr val="F6FFF9"/>
                </a:solidFill>
                <a:latin typeface="Lucida Sans Unicode"/>
                <a:cs typeface="Lucida Sans Unicode"/>
              </a:rPr>
              <a:t>critic</a:t>
            </a:r>
            <a:r>
              <a:rPr sz="2500" b="1" spc="-5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și</a:t>
            </a:r>
            <a:r>
              <a:rPr sz="2500" b="1" spc="-5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de</a:t>
            </a:r>
            <a:r>
              <a:rPr sz="2500" b="1" spc="-6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a</a:t>
            </a:r>
            <a:r>
              <a:rPr sz="2500" b="1" spc="-5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spc="-10" dirty="0">
                <a:solidFill>
                  <a:srgbClr val="F6FFF9"/>
                </a:solidFill>
                <a:latin typeface="Lucida Sans Unicode"/>
                <a:cs typeface="Lucida Sans Unicode"/>
              </a:rPr>
              <a:t>utiliza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informațiile</a:t>
            </a:r>
            <a:r>
              <a:rPr sz="2500" b="1" spc="-2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legate</a:t>
            </a:r>
            <a:r>
              <a:rPr sz="2500" b="1" spc="-2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de</a:t>
            </a:r>
            <a:r>
              <a:rPr sz="2500" b="1" spc="-1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sănătatea</a:t>
            </a:r>
            <a:r>
              <a:rPr sz="2500" b="1" spc="-2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lor,</a:t>
            </a:r>
            <a:r>
              <a:rPr sz="2500" b="1" spc="-1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este</a:t>
            </a:r>
            <a:r>
              <a:rPr sz="2500" b="1" spc="-2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spc="-60" dirty="0">
                <a:solidFill>
                  <a:srgbClr val="F6FFF9"/>
                </a:solidFill>
                <a:latin typeface="Lucida Sans Unicode"/>
                <a:cs typeface="Lucida Sans Unicode"/>
              </a:rPr>
              <a:t>o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componentă</a:t>
            </a:r>
            <a:r>
              <a:rPr sz="2500" b="1" spc="3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importantă</a:t>
            </a:r>
            <a:r>
              <a:rPr sz="2500" b="1" spc="3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a</a:t>
            </a:r>
            <a:r>
              <a:rPr sz="2500" b="1" spc="3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educației</a:t>
            </a:r>
            <a:r>
              <a:rPr sz="2500" b="1" spc="3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ce</a:t>
            </a:r>
            <a:r>
              <a:rPr sz="2500" b="1" spc="3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spc="-50" dirty="0">
                <a:solidFill>
                  <a:srgbClr val="F6FFF9"/>
                </a:solidFill>
                <a:latin typeface="Lucida Sans Unicode"/>
                <a:cs typeface="Lucida Sans Unicode"/>
              </a:rPr>
              <a:t>a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devenit</a:t>
            </a:r>
            <a:r>
              <a:rPr sz="2500" b="1" spc="-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cu atât mai necesară</a:t>
            </a:r>
            <a:r>
              <a:rPr sz="2500" b="1" spc="-5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 err="1">
                <a:solidFill>
                  <a:srgbClr val="F6FFF9"/>
                </a:solidFill>
                <a:latin typeface="Lucida Sans Unicode"/>
                <a:cs typeface="Lucida Sans Unicode"/>
              </a:rPr>
              <a:t>în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spc="-10" dirty="0" err="1" smtClean="0">
                <a:solidFill>
                  <a:srgbClr val="F6FFF9"/>
                </a:solidFill>
                <a:latin typeface="Lucida Sans Unicode"/>
                <a:cs typeface="Lucida Sans Unicode"/>
              </a:rPr>
              <a:t>timpul</a:t>
            </a:r>
            <a:r>
              <a:rPr lang="ro-RO" sz="2500" b="1" spc="-10" dirty="0" smtClean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 err="1" smtClean="0">
                <a:solidFill>
                  <a:srgbClr val="F6FFF9"/>
                </a:solidFill>
                <a:latin typeface="Lucida Sans Unicode"/>
                <a:cs typeface="Lucida Sans Unicode"/>
              </a:rPr>
              <a:t>pandemiei</a:t>
            </a:r>
            <a:r>
              <a:rPr sz="2500" b="1" spc="45" dirty="0" smtClean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dirty="0">
                <a:solidFill>
                  <a:srgbClr val="F6FFF9"/>
                </a:solidFill>
                <a:latin typeface="Lucida Sans Unicode"/>
                <a:cs typeface="Lucida Sans Unicode"/>
              </a:rPr>
              <a:t>de</a:t>
            </a:r>
            <a:r>
              <a:rPr sz="2500" b="1" spc="50" dirty="0">
                <a:solidFill>
                  <a:srgbClr val="F6FFF9"/>
                </a:solidFill>
                <a:latin typeface="Lucida Sans Unicode"/>
                <a:cs typeface="Lucida Sans Unicode"/>
              </a:rPr>
              <a:t> </a:t>
            </a:r>
            <a:r>
              <a:rPr sz="2500" b="1" spc="-130" dirty="0">
                <a:solidFill>
                  <a:srgbClr val="F6FFF9"/>
                </a:solidFill>
                <a:latin typeface="Lucida Sans Unicode"/>
                <a:cs typeface="Lucida Sans Unicode"/>
              </a:rPr>
              <a:t>COVID-</a:t>
            </a:r>
            <a:r>
              <a:rPr sz="2500" b="1" spc="-25" dirty="0">
                <a:solidFill>
                  <a:srgbClr val="F6FFF9"/>
                </a:solidFill>
                <a:latin typeface="Lucida Sans Unicode"/>
                <a:cs typeface="Lucida Sans Unicode"/>
              </a:rPr>
              <a:t>19</a:t>
            </a:r>
            <a:r>
              <a:rPr sz="2500" spc="-25" dirty="0">
                <a:solidFill>
                  <a:srgbClr val="F6FFF9"/>
                </a:solidFill>
                <a:latin typeface="Lucida Sans Unicode"/>
                <a:cs typeface="Lucida Sans Unicode"/>
              </a:rPr>
              <a:t>.</a:t>
            </a:r>
            <a:endParaRPr sz="2500" dirty="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4366199"/>
            <a:ext cx="2949575" cy="2949575"/>
            <a:chOff x="0" y="4366199"/>
            <a:chExt cx="2949575" cy="2949575"/>
          </a:xfrm>
        </p:grpSpPr>
        <p:sp>
          <p:nvSpPr>
            <p:cNvPr id="5" name="object 5"/>
            <p:cNvSpPr/>
            <p:nvPr/>
          </p:nvSpPr>
          <p:spPr>
            <a:xfrm>
              <a:off x="0" y="4366199"/>
              <a:ext cx="2949575" cy="2949575"/>
            </a:xfrm>
            <a:custGeom>
              <a:avLst/>
              <a:gdLst/>
              <a:ahLst/>
              <a:cxnLst/>
              <a:rect l="l" t="t" r="r" b="b"/>
              <a:pathLst>
                <a:path w="2949575" h="2949575">
                  <a:moveTo>
                    <a:pt x="0" y="2949000"/>
                  </a:moveTo>
                  <a:lnTo>
                    <a:pt x="0" y="0"/>
                  </a:lnTo>
                  <a:lnTo>
                    <a:pt x="2949000" y="2949000"/>
                  </a:lnTo>
                  <a:lnTo>
                    <a:pt x="0" y="2949000"/>
                  </a:lnTo>
                  <a:close/>
                </a:path>
              </a:pathLst>
            </a:custGeom>
            <a:solidFill>
              <a:srgbClr val="98C6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724" y="6388481"/>
              <a:ext cx="2105024" cy="600074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800600" y="257176"/>
            <a:ext cx="4849265" cy="1720924"/>
          </a:xfrm>
          <a:prstGeom prst="rect">
            <a:avLst/>
          </a:prstGeom>
        </p:spPr>
        <p:txBody>
          <a:bodyPr vert="horz" wrap="square" lIns="0" tIns="655642" rIns="0" bIns="0" rtlCol="0">
            <a:spAutoFit/>
          </a:bodyPr>
          <a:lstStyle/>
          <a:p>
            <a:pPr marL="1224915" marR="5080" indent="-991869">
              <a:lnSpc>
                <a:spcPct val="113300"/>
              </a:lnSpc>
              <a:spcBef>
                <a:spcPts val="90"/>
              </a:spcBef>
            </a:pPr>
            <a:r>
              <a:rPr b="1" spc="120" dirty="0"/>
              <a:t>De</a:t>
            </a:r>
            <a:r>
              <a:rPr b="1" spc="-210" dirty="0"/>
              <a:t> </a:t>
            </a:r>
            <a:r>
              <a:rPr b="1" spc="114" dirty="0"/>
              <a:t>ce</a:t>
            </a:r>
            <a:r>
              <a:rPr b="1" spc="-210" dirty="0"/>
              <a:t> </a:t>
            </a:r>
            <a:r>
              <a:rPr b="1" dirty="0"/>
              <a:t>este</a:t>
            </a:r>
            <a:r>
              <a:rPr b="1" spc="-204" dirty="0"/>
              <a:t> </a:t>
            </a:r>
            <a:r>
              <a:rPr b="1" spc="35" dirty="0"/>
              <a:t>necesar </a:t>
            </a:r>
            <a:r>
              <a:rPr b="1" dirty="0"/>
              <a:t>acest</a:t>
            </a:r>
            <a:r>
              <a:rPr b="1" spc="-10" dirty="0"/>
              <a:t> </a:t>
            </a:r>
            <a:r>
              <a:rPr b="1" spc="75" dirty="0"/>
              <a:t>proiect?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6199"/>
            <a:ext cx="2949575" cy="2949575"/>
          </a:xfrm>
          <a:custGeom>
            <a:avLst/>
            <a:gdLst/>
            <a:ahLst/>
            <a:cxnLst/>
            <a:rect l="l" t="t" r="r" b="b"/>
            <a:pathLst>
              <a:path w="2949575" h="2949575">
                <a:moveTo>
                  <a:pt x="0" y="2949000"/>
                </a:moveTo>
                <a:lnTo>
                  <a:pt x="0" y="0"/>
                </a:lnTo>
                <a:lnTo>
                  <a:pt x="2949000" y="2949000"/>
                </a:lnTo>
                <a:lnTo>
                  <a:pt x="0" y="2949000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" y="6388482"/>
            <a:ext cx="2105024" cy="600074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506043" y="1857118"/>
            <a:ext cx="3248025" cy="28575"/>
          </a:xfrm>
          <a:custGeom>
            <a:avLst/>
            <a:gdLst/>
            <a:ahLst/>
            <a:cxnLst/>
            <a:rect l="l" t="t" r="r" b="b"/>
            <a:pathLst>
              <a:path w="3248025" h="28575">
                <a:moveTo>
                  <a:pt x="32475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47556" y="0"/>
                </a:lnTo>
                <a:lnTo>
                  <a:pt x="32475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81863" y="2805150"/>
            <a:ext cx="6710045" cy="1058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800"/>
              </a:lnSpc>
              <a:spcBef>
                <a:spcPts val="95"/>
              </a:spcBef>
              <a:tabLst>
                <a:tab pos="991869" algn="l"/>
                <a:tab pos="1534160" algn="l"/>
                <a:tab pos="2190750" algn="l"/>
                <a:tab pos="2549525" algn="l"/>
                <a:tab pos="3791585" algn="l"/>
                <a:tab pos="4597400" algn="l"/>
                <a:tab pos="4897755" algn="l"/>
                <a:tab pos="5905500" algn="l"/>
              </a:tabLst>
            </a:pP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Definirea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unui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cadru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competențe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digitale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în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domeniul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sănătății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(Metodological Framework for </a:t>
            </a:r>
            <a:r>
              <a:rPr sz="1500" b="1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Digital</a:t>
            </a:r>
            <a:r>
              <a:rPr sz="1500" b="1" spc="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Health@School);</a:t>
            </a:r>
            <a:endParaRPr sz="1500" b="1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500" b="1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Elaborarea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și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testarea</a:t>
            </a:r>
            <a:r>
              <a:rPr sz="1500" b="1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unui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traseu</a:t>
            </a:r>
            <a:r>
              <a:rPr sz="1500" b="1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formare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modular,</a:t>
            </a:r>
            <a:r>
              <a:rPr sz="1500" b="1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bazat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pe</a:t>
            </a:r>
            <a:r>
              <a:rPr sz="1500" b="1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cadrul</a:t>
            </a:r>
            <a:endParaRPr sz="1500" b="1" dirty="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81863" y="4232642"/>
            <a:ext cx="5729605" cy="2442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40485" algn="l"/>
                <a:tab pos="2619375" algn="l"/>
                <a:tab pos="3489325" algn="l"/>
                <a:tab pos="3853179" algn="l"/>
                <a:tab pos="4925060" algn="l"/>
              </a:tabLst>
            </a:pP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promovarea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alfabetizării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digitale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în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domeniul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sănătății</a:t>
            </a:r>
            <a:endParaRPr sz="1500" b="1" dirty="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1863" y="3910050"/>
            <a:ext cx="6710045" cy="57785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70"/>
              </a:spcBef>
              <a:tabLst>
                <a:tab pos="1544320" algn="l"/>
                <a:tab pos="2399030" algn="l"/>
                <a:tab pos="2747645" algn="l"/>
                <a:tab pos="3803650" algn="l"/>
                <a:tab pos="4824095" algn="l"/>
                <a:tab pos="5398135" algn="l"/>
                <a:tab pos="5876290" algn="l"/>
                <a:tab pos="6256655" algn="l"/>
              </a:tabLst>
            </a:pP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competențelor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digitale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în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domeniul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sănătății,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care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are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ca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scop</a:t>
            </a:r>
            <a:endParaRPr sz="1500" b="1" dirty="0">
              <a:latin typeface="Lucida Sans Unicode"/>
              <a:cs typeface="Lucida Sans Unicode"/>
            </a:endParaRPr>
          </a:p>
          <a:p>
            <a:pPr marR="5080" algn="r">
              <a:lnSpc>
                <a:spcPct val="100000"/>
              </a:lnSpc>
              <a:spcBef>
                <a:spcPts val="375"/>
              </a:spcBef>
              <a:tabLst>
                <a:tab pos="352425" algn="l"/>
              </a:tabLst>
            </a:pPr>
            <a:r>
              <a:rPr sz="1500" b="1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la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	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nivel</a:t>
            </a:r>
            <a:endParaRPr sz="1500" b="1" dirty="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81863" y="4462500"/>
            <a:ext cx="6710045" cy="2235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0800"/>
              </a:lnSpc>
              <a:spcBef>
                <a:spcPts val="95"/>
              </a:spcBef>
            </a:pP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european,</a:t>
            </a:r>
            <a:r>
              <a:rPr sz="1500" b="1" spc="3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punând</a:t>
            </a:r>
            <a:r>
              <a:rPr sz="1500" b="1" spc="4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accentul</a:t>
            </a:r>
            <a:r>
              <a:rPr sz="1500" b="1" spc="4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pe</a:t>
            </a:r>
            <a:r>
              <a:rPr sz="1500" b="1" spc="3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procesele</a:t>
            </a:r>
            <a:r>
              <a:rPr sz="1500" b="1" spc="4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sz="1500" b="1" spc="4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conștientizare</a:t>
            </a:r>
            <a:r>
              <a:rPr sz="1500" b="1" spc="3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colectivă,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învățare</a:t>
            </a:r>
            <a:r>
              <a:rPr sz="1500" b="1" spc="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reciprocă</a:t>
            </a:r>
            <a:r>
              <a:rPr sz="1500" b="1" spc="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și</a:t>
            </a:r>
            <a:r>
              <a:rPr sz="1500" b="1" spc="1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crowdsourcing;</a:t>
            </a:r>
            <a:endParaRPr sz="1500" b="1" dirty="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20800"/>
              </a:lnSpc>
              <a:spcBef>
                <a:spcPts val="2180"/>
              </a:spcBef>
            </a:pP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Construirea</a:t>
            </a:r>
            <a:r>
              <a:rPr sz="1500" b="1" spc="1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unui</a:t>
            </a:r>
            <a:r>
              <a:rPr sz="1500" b="1" spc="1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set</a:t>
            </a:r>
            <a:r>
              <a:rPr sz="1500" b="1" spc="1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sz="1500" b="1" spc="1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instrumente</a:t>
            </a:r>
            <a:r>
              <a:rPr sz="1500" b="1" spc="1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sz="1500" b="1" spc="1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formare</a:t>
            </a:r>
            <a:r>
              <a:rPr sz="1500" b="1" spc="1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pentru</a:t>
            </a:r>
            <a:r>
              <a:rPr sz="1500" b="1" spc="1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formularea</a:t>
            </a:r>
            <a:r>
              <a:rPr sz="1500" b="1" spc="1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35" dirty="0">
                <a:solidFill>
                  <a:srgbClr val="FFFFFF"/>
                </a:solidFill>
                <a:latin typeface="Lucida Sans Unicode"/>
                <a:cs typeface="Lucida Sans Unicode"/>
              </a:rPr>
              <a:t>de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trasee</a:t>
            </a:r>
            <a:r>
              <a:rPr sz="1500" b="1" spc="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educaționale</a:t>
            </a:r>
            <a:r>
              <a:rPr sz="1500" b="1" spc="2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pe</a:t>
            </a:r>
            <a:r>
              <a:rPr sz="1500" b="1" spc="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tema</a:t>
            </a:r>
            <a:r>
              <a:rPr sz="1500" b="1" spc="2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65" dirty="0">
                <a:solidFill>
                  <a:srgbClr val="FFFFFF"/>
                </a:solidFill>
                <a:latin typeface="Lucida Sans Unicode"/>
                <a:cs typeface="Lucida Sans Unicode"/>
              </a:rPr>
              <a:t>e-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sănătății,</a:t>
            </a:r>
            <a:r>
              <a:rPr sz="1500" b="1" spc="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care</a:t>
            </a:r>
            <a:r>
              <a:rPr sz="1500" b="1" spc="2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conține,</a:t>
            </a:r>
            <a:r>
              <a:rPr sz="1500" b="1" spc="19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sz="1500" b="1" spc="2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asemenea,</a:t>
            </a:r>
            <a:r>
              <a:rPr sz="1500" b="1" spc="20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50" dirty="0">
                <a:solidFill>
                  <a:srgbClr val="FFFFFF"/>
                </a:solidFill>
                <a:latin typeface="Lucida Sans Unicode"/>
                <a:cs typeface="Lucida Sans Unicode"/>
              </a:rPr>
              <a:t>o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"Cartă</a:t>
            </a:r>
            <a:r>
              <a:rPr sz="1500" b="1" spc="35" dirty="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europeană</a:t>
            </a:r>
            <a:r>
              <a:rPr sz="1500" b="1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sz="1500" b="1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sănătății",</a:t>
            </a:r>
            <a:r>
              <a:rPr sz="1500" b="1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un</a:t>
            </a:r>
            <a:r>
              <a:rPr sz="1500" b="1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act</a:t>
            </a:r>
            <a:r>
              <a:rPr sz="1500" b="1" spc="35" dirty="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sz="1500" b="1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conduită</a:t>
            </a:r>
            <a:r>
              <a:rPr sz="1500" b="1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cu</a:t>
            </a:r>
            <a:r>
              <a:rPr sz="1500" b="1" spc="40" dirty="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recomandări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privind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modul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promovare</a:t>
            </a:r>
            <a:r>
              <a:rPr sz="1500" b="1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competențelor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în</a:t>
            </a:r>
            <a:r>
              <a:rPr sz="1500" b="1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materie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de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sănătate</a:t>
            </a:r>
            <a:r>
              <a:rPr sz="1500" b="1" spc="8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în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școli.</a:t>
            </a:r>
            <a:endParaRPr sz="1500" b="1" dirty="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90800" y="2871177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503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13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55" y="356590"/>
                </a:lnTo>
                <a:lnTo>
                  <a:pt x="303403" y="384225"/>
                </a:lnTo>
                <a:lnTo>
                  <a:pt x="260134" y="402043"/>
                </a:lnTo>
                <a:lnTo>
                  <a:pt x="211950" y="408343"/>
                </a:lnTo>
                <a:lnTo>
                  <a:pt x="163779" y="402043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14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16" y="55486"/>
                </a:lnTo>
                <a:lnTo>
                  <a:pt x="254825" y="58547"/>
                </a:lnTo>
                <a:lnTo>
                  <a:pt x="274142" y="64236"/>
                </a:lnTo>
                <a:lnTo>
                  <a:pt x="293319" y="73012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63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63" y="438543"/>
                </a:lnTo>
                <a:lnTo>
                  <a:pt x="260489" y="433070"/>
                </a:lnTo>
                <a:lnTo>
                  <a:pt x="305079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13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75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40"/>
                </a:lnTo>
                <a:lnTo>
                  <a:pt x="215163" y="297980"/>
                </a:lnTo>
                <a:lnTo>
                  <a:pt x="243141" y="257327"/>
                </a:lnTo>
                <a:lnTo>
                  <a:pt x="271703" y="217195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953000" y="301638"/>
            <a:ext cx="4696865" cy="1374035"/>
          </a:xfrm>
          <a:prstGeom prst="rect">
            <a:avLst/>
          </a:prstGeom>
        </p:spPr>
        <p:txBody>
          <a:bodyPr vert="horz" wrap="square" lIns="0" tIns="873066" rIns="0" bIns="0" rtlCol="0">
            <a:spAutoFit/>
          </a:bodyPr>
          <a:lstStyle/>
          <a:p>
            <a:pPr marL="2206625">
              <a:lnSpc>
                <a:spcPct val="100000"/>
              </a:lnSpc>
              <a:spcBef>
                <a:spcPts val="140"/>
              </a:spcBef>
            </a:pPr>
            <a:r>
              <a:rPr b="1" spc="60" dirty="0"/>
              <a:t>Obiective</a:t>
            </a:r>
          </a:p>
        </p:txBody>
      </p:sp>
      <p:sp>
        <p:nvSpPr>
          <p:cNvPr id="11" name="object 11"/>
          <p:cNvSpPr/>
          <p:nvPr/>
        </p:nvSpPr>
        <p:spPr>
          <a:xfrm>
            <a:off x="2190800" y="3657650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503"/>
                </a:lnTo>
                <a:lnTo>
                  <a:pt x="411746" y="161734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80"/>
                </a:lnTo>
                <a:lnTo>
                  <a:pt x="374015" y="148513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55" y="356603"/>
                </a:lnTo>
                <a:lnTo>
                  <a:pt x="303403" y="384238"/>
                </a:lnTo>
                <a:lnTo>
                  <a:pt x="260134" y="402043"/>
                </a:lnTo>
                <a:lnTo>
                  <a:pt x="211950" y="408355"/>
                </a:lnTo>
                <a:lnTo>
                  <a:pt x="163779" y="402043"/>
                </a:lnTo>
                <a:lnTo>
                  <a:pt x="120510" y="384238"/>
                </a:lnTo>
                <a:lnTo>
                  <a:pt x="83858" y="356603"/>
                </a:lnTo>
                <a:lnTo>
                  <a:pt x="55562" y="320814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96"/>
                </a:lnTo>
                <a:lnTo>
                  <a:pt x="211950" y="54584"/>
                </a:lnTo>
                <a:lnTo>
                  <a:pt x="234416" y="55499"/>
                </a:lnTo>
                <a:lnTo>
                  <a:pt x="254825" y="58547"/>
                </a:lnTo>
                <a:lnTo>
                  <a:pt x="274142" y="64236"/>
                </a:lnTo>
                <a:lnTo>
                  <a:pt x="293319" y="73012"/>
                </a:lnTo>
                <a:lnTo>
                  <a:pt x="312280" y="48691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63" y="24422"/>
                </a:lnTo>
                <a:lnTo>
                  <a:pt x="163423" y="29908"/>
                </a:lnTo>
                <a:lnTo>
                  <a:pt x="118846" y="45504"/>
                </a:lnTo>
                <a:lnTo>
                  <a:pt x="79476" y="69989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908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63" y="438556"/>
                </a:lnTo>
                <a:lnTo>
                  <a:pt x="260489" y="433070"/>
                </a:lnTo>
                <a:lnTo>
                  <a:pt x="305079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26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91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97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75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53"/>
                </a:lnTo>
                <a:lnTo>
                  <a:pt x="215163" y="297980"/>
                </a:lnTo>
                <a:lnTo>
                  <a:pt x="243141" y="257327"/>
                </a:lnTo>
                <a:lnTo>
                  <a:pt x="271703" y="217208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90800" y="5366334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491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01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02"/>
                </a:lnTo>
                <a:lnTo>
                  <a:pt x="340055" y="356590"/>
                </a:lnTo>
                <a:lnTo>
                  <a:pt x="303403" y="384225"/>
                </a:lnTo>
                <a:lnTo>
                  <a:pt x="260134" y="402031"/>
                </a:lnTo>
                <a:lnTo>
                  <a:pt x="211950" y="408343"/>
                </a:lnTo>
                <a:lnTo>
                  <a:pt x="163779" y="402031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02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16" y="55486"/>
                </a:lnTo>
                <a:lnTo>
                  <a:pt x="254825" y="58547"/>
                </a:lnTo>
                <a:lnTo>
                  <a:pt x="274142" y="64223"/>
                </a:lnTo>
                <a:lnTo>
                  <a:pt x="293319" y="72999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63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12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63" y="438543"/>
                </a:lnTo>
                <a:lnTo>
                  <a:pt x="260489" y="433070"/>
                </a:lnTo>
                <a:lnTo>
                  <a:pt x="305079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40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13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75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195"/>
                </a:lnTo>
                <a:lnTo>
                  <a:pt x="187744" y="339140"/>
                </a:lnTo>
                <a:lnTo>
                  <a:pt x="215163" y="297967"/>
                </a:lnTo>
                <a:lnTo>
                  <a:pt x="243141" y="257327"/>
                </a:lnTo>
                <a:lnTo>
                  <a:pt x="271703" y="217195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66199"/>
            <a:ext cx="2949575" cy="2949575"/>
          </a:xfrm>
          <a:custGeom>
            <a:avLst/>
            <a:gdLst/>
            <a:ahLst/>
            <a:cxnLst/>
            <a:rect l="l" t="t" r="r" b="b"/>
            <a:pathLst>
              <a:path w="2949575" h="2949575">
                <a:moveTo>
                  <a:pt x="0" y="2949000"/>
                </a:moveTo>
                <a:lnTo>
                  <a:pt x="0" y="0"/>
                </a:lnTo>
                <a:lnTo>
                  <a:pt x="2949000" y="2949000"/>
                </a:lnTo>
                <a:lnTo>
                  <a:pt x="0" y="2949000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" y="6448478"/>
            <a:ext cx="2105024" cy="600074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506043" y="1857115"/>
            <a:ext cx="3248025" cy="28575"/>
          </a:xfrm>
          <a:custGeom>
            <a:avLst/>
            <a:gdLst/>
            <a:ahLst/>
            <a:cxnLst/>
            <a:rect l="l" t="t" r="r" b="b"/>
            <a:pathLst>
              <a:path w="3248025" h="28575">
                <a:moveTo>
                  <a:pt x="32475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47556" y="0"/>
                </a:lnTo>
                <a:lnTo>
                  <a:pt x="32475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29635" y="6643678"/>
            <a:ext cx="571499" cy="40004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412727" y="6739922"/>
            <a:ext cx="1000124" cy="30479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26263" y="6777052"/>
            <a:ext cx="1114424" cy="13334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50832" y="6693679"/>
            <a:ext cx="619124" cy="20002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83632" y="6693679"/>
            <a:ext cx="800099" cy="15239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396516" y="6517004"/>
            <a:ext cx="752474" cy="466724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206195" y="2122950"/>
            <a:ext cx="6285230" cy="4122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Cittadinanza</a:t>
            </a:r>
            <a:r>
              <a:rPr sz="1500" b="1" spc="-6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Attiva</a:t>
            </a:r>
            <a:r>
              <a:rPr sz="1500" b="1" spc="-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(Roma,</a:t>
            </a:r>
            <a:r>
              <a:rPr sz="1500" b="1" spc="-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Italia)</a:t>
            </a:r>
            <a:endParaRPr sz="1500" b="1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500" b="1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European</a:t>
            </a:r>
            <a:r>
              <a:rPr sz="1500" b="1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Grants</a:t>
            </a:r>
            <a:r>
              <a:rPr sz="1500" b="1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International</a:t>
            </a:r>
            <a:r>
              <a:rPr sz="1500" b="1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Academy</a:t>
            </a:r>
            <a:r>
              <a:rPr sz="1500" b="1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(Foligno,</a:t>
            </a:r>
            <a:r>
              <a:rPr sz="1500" b="1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Italia)</a:t>
            </a:r>
            <a:endParaRPr sz="1500" b="1" dirty="0">
              <a:latin typeface="Lucida Sans Unicode"/>
              <a:cs typeface="Lucida Sans Unicode"/>
            </a:endParaRPr>
          </a:p>
          <a:p>
            <a:pPr marL="12700" marR="5080">
              <a:lnSpc>
                <a:spcPct val="120800"/>
              </a:lnSpc>
              <a:spcBef>
                <a:spcPts val="2175"/>
              </a:spcBef>
            </a:pP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Organizing</a:t>
            </a:r>
            <a:r>
              <a:rPr sz="1500" b="1" spc="21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Bureau</a:t>
            </a:r>
            <a:r>
              <a:rPr sz="1500" b="1" spc="21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of</a:t>
            </a:r>
            <a:r>
              <a:rPr sz="1500" b="1" spc="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European</a:t>
            </a:r>
            <a:r>
              <a:rPr sz="1500" b="1" spc="21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School</a:t>
            </a:r>
            <a:r>
              <a:rPr sz="1500" b="1" spc="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Student</a:t>
            </a:r>
            <a:r>
              <a:rPr sz="1500" b="1" spc="21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Unions</a:t>
            </a:r>
            <a:r>
              <a:rPr sz="1500" b="1" spc="2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(Bruxelles, Belgia)</a:t>
            </a:r>
            <a:endParaRPr sz="1500" b="1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500" b="1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Frederick</a:t>
            </a:r>
            <a:r>
              <a:rPr sz="1500" b="1" spc="2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University</a:t>
            </a:r>
            <a:r>
              <a:rPr sz="1500" b="1" spc="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(Cipru)</a:t>
            </a:r>
            <a:endParaRPr sz="1500" b="1" dirty="0">
              <a:latin typeface="Lucida Sans Unicode"/>
              <a:cs typeface="Lucida Sans Unicode"/>
            </a:endParaRPr>
          </a:p>
          <a:p>
            <a:pPr marL="12700" marR="2160905">
              <a:lnSpc>
                <a:spcPct val="241699"/>
              </a:lnSpc>
            </a:pPr>
            <a:r>
              <a:rPr sz="1500" b="1" dirty="0" err="1">
                <a:solidFill>
                  <a:srgbClr val="FFFFFF"/>
                </a:solidFill>
                <a:latin typeface="Lucida Sans Unicode"/>
                <a:cs typeface="Lucida Sans Unicode"/>
              </a:rPr>
              <a:t>Technische</a:t>
            </a:r>
            <a:r>
              <a:rPr sz="1500" b="1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Universität</a:t>
            </a:r>
            <a:r>
              <a:rPr sz="1500" b="1" spc="7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München</a:t>
            </a:r>
            <a:r>
              <a:rPr sz="1500" b="1" spc="7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(Germania)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Inspectoratul</a:t>
            </a:r>
            <a:r>
              <a:rPr sz="1500" b="1" spc="5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Școlar</a:t>
            </a:r>
            <a:r>
              <a:rPr sz="1500" b="1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Județean</a:t>
            </a:r>
            <a:r>
              <a:rPr sz="1500" b="1" spc="6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20" dirty="0">
                <a:solidFill>
                  <a:srgbClr val="FFFFFF"/>
                </a:solidFill>
                <a:latin typeface="Lucida Sans Unicode"/>
                <a:cs typeface="Lucida Sans Unicode"/>
              </a:rPr>
              <a:t>Iași</a:t>
            </a:r>
            <a:endParaRPr sz="1500" b="1" dirty="0">
              <a:latin typeface="Lucida Sans Unicode"/>
              <a:cs typeface="Lucida Sans Unicode"/>
            </a:endParaRPr>
          </a:p>
          <a:p>
            <a:pPr marL="12700" marR="5080">
              <a:lnSpc>
                <a:spcPct val="120800"/>
              </a:lnSpc>
              <a:spcBef>
                <a:spcPts val="2175"/>
              </a:spcBef>
            </a:pP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Eastern</a:t>
            </a:r>
            <a:r>
              <a:rPr sz="1500" b="1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Macedonia</a:t>
            </a:r>
            <a:r>
              <a:rPr sz="1500" b="1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–</a:t>
            </a:r>
            <a:r>
              <a:rPr sz="1500" b="1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Thrace</a:t>
            </a:r>
            <a:r>
              <a:rPr sz="1500" b="1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Regional</a:t>
            </a:r>
            <a:r>
              <a:rPr sz="1500" b="1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Directorate</a:t>
            </a:r>
            <a:r>
              <a:rPr sz="1500" b="1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for</a:t>
            </a:r>
            <a:r>
              <a:rPr sz="1500" b="1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Primary</a:t>
            </a:r>
            <a:r>
              <a:rPr sz="1500" b="1" spc="22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25" dirty="0">
                <a:solidFill>
                  <a:srgbClr val="FFFFFF"/>
                </a:solidFill>
                <a:latin typeface="Lucida Sans Unicode"/>
                <a:cs typeface="Lucida Sans Unicode"/>
              </a:rPr>
              <a:t>and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Secondary</a:t>
            </a:r>
            <a:r>
              <a:rPr sz="1500" b="1" spc="85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dirty="0">
                <a:solidFill>
                  <a:srgbClr val="FFFFFF"/>
                </a:solidFill>
                <a:latin typeface="Lucida Sans Unicode"/>
                <a:cs typeface="Lucida Sans Unicode"/>
              </a:rPr>
              <a:t>Education</a:t>
            </a:r>
            <a:r>
              <a:rPr sz="1500" b="1" spc="90" dirty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Lucida Sans Unicode"/>
                <a:cs typeface="Lucida Sans Unicode"/>
              </a:rPr>
              <a:t>(Grecia)</a:t>
            </a:r>
            <a:endParaRPr sz="1500" b="1" dirty="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029200" y="270480"/>
            <a:ext cx="4620665" cy="1374035"/>
          </a:xfrm>
          <a:prstGeom prst="rect">
            <a:avLst/>
          </a:prstGeom>
        </p:spPr>
        <p:txBody>
          <a:bodyPr vert="horz" wrap="square" lIns="0" tIns="873066" rIns="0" bIns="0" rtlCol="0">
            <a:spAutoFit/>
          </a:bodyPr>
          <a:lstStyle/>
          <a:p>
            <a:pPr marL="2252345">
              <a:lnSpc>
                <a:spcPct val="100000"/>
              </a:lnSpc>
              <a:spcBef>
                <a:spcPts val="140"/>
              </a:spcBef>
            </a:pPr>
            <a:r>
              <a:rPr b="1" spc="60" dirty="0"/>
              <a:t>Parteneri</a:t>
            </a:r>
          </a:p>
        </p:txBody>
      </p:sp>
      <p:sp>
        <p:nvSpPr>
          <p:cNvPr id="14" name="object 14"/>
          <p:cNvSpPr/>
          <p:nvPr/>
        </p:nvSpPr>
        <p:spPr>
          <a:xfrm>
            <a:off x="2721889" y="2675940"/>
            <a:ext cx="321310" cy="324485"/>
          </a:xfrm>
          <a:custGeom>
            <a:avLst/>
            <a:gdLst/>
            <a:ahLst/>
            <a:cxnLst/>
            <a:rect l="l" t="t" r="r" b="b"/>
            <a:pathLst>
              <a:path w="321310" h="324485">
                <a:moveTo>
                  <a:pt x="313283" y="171069"/>
                </a:moveTo>
                <a:lnTo>
                  <a:pt x="310972" y="144475"/>
                </a:lnTo>
                <a:lnTo>
                  <a:pt x="304292" y="119519"/>
                </a:lnTo>
                <a:lnTo>
                  <a:pt x="293573" y="96380"/>
                </a:lnTo>
                <a:lnTo>
                  <a:pt x="279209" y="75272"/>
                </a:lnTo>
                <a:lnTo>
                  <a:pt x="264452" y="92354"/>
                </a:lnTo>
                <a:lnTo>
                  <a:pt x="276415" y="109740"/>
                </a:lnTo>
                <a:lnTo>
                  <a:pt x="284480" y="128422"/>
                </a:lnTo>
                <a:lnTo>
                  <a:pt x="289039" y="148755"/>
                </a:lnTo>
                <a:lnTo>
                  <a:pt x="290474" y="171069"/>
                </a:lnTo>
                <a:lnTo>
                  <a:pt x="283654" y="212420"/>
                </a:lnTo>
                <a:lnTo>
                  <a:pt x="264680" y="248310"/>
                </a:lnTo>
                <a:lnTo>
                  <a:pt x="235712" y="276580"/>
                </a:lnTo>
                <a:lnTo>
                  <a:pt x="198970" y="295122"/>
                </a:lnTo>
                <a:lnTo>
                  <a:pt x="156641" y="301777"/>
                </a:lnTo>
                <a:lnTo>
                  <a:pt x="114312" y="295122"/>
                </a:lnTo>
                <a:lnTo>
                  <a:pt x="77571" y="276580"/>
                </a:lnTo>
                <a:lnTo>
                  <a:pt x="48602" y="248310"/>
                </a:lnTo>
                <a:lnTo>
                  <a:pt x="29616" y="212420"/>
                </a:lnTo>
                <a:lnTo>
                  <a:pt x="22809" y="171069"/>
                </a:lnTo>
                <a:lnTo>
                  <a:pt x="29616" y="129717"/>
                </a:lnTo>
                <a:lnTo>
                  <a:pt x="48602" y="93814"/>
                </a:lnTo>
                <a:lnTo>
                  <a:pt x="77571" y="65532"/>
                </a:lnTo>
                <a:lnTo>
                  <a:pt x="114312" y="46990"/>
                </a:lnTo>
                <a:lnTo>
                  <a:pt x="156641" y="40322"/>
                </a:lnTo>
                <a:lnTo>
                  <a:pt x="173240" y="41008"/>
                </a:lnTo>
                <a:lnTo>
                  <a:pt x="188315" y="43268"/>
                </a:lnTo>
                <a:lnTo>
                  <a:pt x="202590" y="47459"/>
                </a:lnTo>
                <a:lnTo>
                  <a:pt x="216776" y="53949"/>
                </a:lnTo>
                <a:lnTo>
                  <a:pt x="230784" y="35979"/>
                </a:lnTo>
                <a:lnTo>
                  <a:pt x="213588" y="28067"/>
                </a:lnTo>
                <a:lnTo>
                  <a:pt x="195567" y="22479"/>
                </a:lnTo>
                <a:lnTo>
                  <a:pt x="176618" y="19138"/>
                </a:lnTo>
                <a:lnTo>
                  <a:pt x="156641" y="18046"/>
                </a:lnTo>
                <a:lnTo>
                  <a:pt x="107188" y="25857"/>
                </a:lnTo>
                <a:lnTo>
                  <a:pt x="64198" y="47612"/>
                </a:lnTo>
                <a:lnTo>
                  <a:pt x="30264" y="80759"/>
                </a:lnTo>
                <a:lnTo>
                  <a:pt x="8001" y="122758"/>
                </a:lnTo>
                <a:lnTo>
                  <a:pt x="0" y="171069"/>
                </a:lnTo>
                <a:lnTo>
                  <a:pt x="8001" y="219379"/>
                </a:lnTo>
                <a:lnTo>
                  <a:pt x="30264" y="261378"/>
                </a:lnTo>
                <a:lnTo>
                  <a:pt x="64198" y="294525"/>
                </a:lnTo>
                <a:lnTo>
                  <a:pt x="107188" y="316280"/>
                </a:lnTo>
                <a:lnTo>
                  <a:pt x="156641" y="324091"/>
                </a:lnTo>
                <a:lnTo>
                  <a:pt x="206082" y="316280"/>
                </a:lnTo>
                <a:lnTo>
                  <a:pt x="249085" y="294525"/>
                </a:lnTo>
                <a:lnTo>
                  <a:pt x="283019" y="261378"/>
                </a:lnTo>
                <a:lnTo>
                  <a:pt x="305282" y="219367"/>
                </a:lnTo>
                <a:lnTo>
                  <a:pt x="313283" y="171069"/>
                </a:lnTo>
                <a:close/>
              </a:path>
              <a:path w="321310" h="324485">
                <a:moveTo>
                  <a:pt x="320713" y="3556"/>
                </a:moveTo>
                <a:lnTo>
                  <a:pt x="319824" y="2374"/>
                </a:lnTo>
                <a:lnTo>
                  <a:pt x="316268" y="469"/>
                </a:lnTo>
                <a:lnTo>
                  <a:pt x="312788" y="0"/>
                </a:lnTo>
                <a:lnTo>
                  <a:pt x="307606" y="0"/>
                </a:lnTo>
                <a:lnTo>
                  <a:pt x="268376" y="9613"/>
                </a:lnTo>
                <a:lnTo>
                  <a:pt x="230073" y="52628"/>
                </a:lnTo>
                <a:lnTo>
                  <a:pt x="199123" y="93268"/>
                </a:lnTo>
                <a:lnTo>
                  <a:pt x="166903" y="139014"/>
                </a:lnTo>
                <a:lnTo>
                  <a:pt x="133400" y="189865"/>
                </a:lnTo>
                <a:lnTo>
                  <a:pt x="131140" y="193027"/>
                </a:lnTo>
                <a:lnTo>
                  <a:pt x="128955" y="194614"/>
                </a:lnTo>
                <a:lnTo>
                  <a:pt x="126847" y="194614"/>
                </a:lnTo>
                <a:lnTo>
                  <a:pt x="109753" y="156006"/>
                </a:lnTo>
                <a:lnTo>
                  <a:pt x="104978" y="150939"/>
                </a:lnTo>
                <a:lnTo>
                  <a:pt x="98666" y="150939"/>
                </a:lnTo>
                <a:lnTo>
                  <a:pt x="93319" y="150952"/>
                </a:lnTo>
                <a:lnTo>
                  <a:pt x="63195" y="175869"/>
                </a:lnTo>
                <a:lnTo>
                  <a:pt x="63982" y="182194"/>
                </a:lnTo>
                <a:lnTo>
                  <a:pt x="75831" y="221437"/>
                </a:lnTo>
                <a:lnTo>
                  <a:pt x="95262" y="257759"/>
                </a:lnTo>
                <a:lnTo>
                  <a:pt x="104254" y="259181"/>
                </a:lnTo>
                <a:lnTo>
                  <a:pt x="127419" y="259181"/>
                </a:lnTo>
                <a:lnTo>
                  <a:pt x="135026" y="256324"/>
                </a:lnTo>
                <a:lnTo>
                  <a:pt x="138747" y="250634"/>
                </a:lnTo>
                <a:lnTo>
                  <a:pt x="165849" y="210146"/>
                </a:lnTo>
                <a:lnTo>
                  <a:pt x="193713" y="170357"/>
                </a:lnTo>
                <a:lnTo>
                  <a:pt x="222326" y="131241"/>
                </a:lnTo>
                <a:lnTo>
                  <a:pt x="251688" y="92824"/>
                </a:lnTo>
                <a:lnTo>
                  <a:pt x="281825" y="55079"/>
                </a:lnTo>
                <a:lnTo>
                  <a:pt x="312699" y="18034"/>
                </a:lnTo>
                <a:lnTo>
                  <a:pt x="318046" y="11544"/>
                </a:lnTo>
                <a:lnTo>
                  <a:pt x="320713" y="7200"/>
                </a:lnTo>
                <a:lnTo>
                  <a:pt x="320713" y="3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21889" y="3244227"/>
            <a:ext cx="321310" cy="324485"/>
          </a:xfrm>
          <a:custGeom>
            <a:avLst/>
            <a:gdLst/>
            <a:ahLst/>
            <a:cxnLst/>
            <a:rect l="l" t="t" r="r" b="b"/>
            <a:pathLst>
              <a:path w="321310" h="324485">
                <a:moveTo>
                  <a:pt x="313283" y="171069"/>
                </a:moveTo>
                <a:lnTo>
                  <a:pt x="310972" y="144475"/>
                </a:lnTo>
                <a:lnTo>
                  <a:pt x="304292" y="119519"/>
                </a:lnTo>
                <a:lnTo>
                  <a:pt x="293573" y="96393"/>
                </a:lnTo>
                <a:lnTo>
                  <a:pt x="279209" y="75272"/>
                </a:lnTo>
                <a:lnTo>
                  <a:pt x="264452" y="92354"/>
                </a:lnTo>
                <a:lnTo>
                  <a:pt x="276415" y="109753"/>
                </a:lnTo>
                <a:lnTo>
                  <a:pt x="284480" y="128422"/>
                </a:lnTo>
                <a:lnTo>
                  <a:pt x="289039" y="148755"/>
                </a:lnTo>
                <a:lnTo>
                  <a:pt x="290474" y="171069"/>
                </a:lnTo>
                <a:lnTo>
                  <a:pt x="283654" y="212420"/>
                </a:lnTo>
                <a:lnTo>
                  <a:pt x="264680" y="248310"/>
                </a:lnTo>
                <a:lnTo>
                  <a:pt x="235712" y="276580"/>
                </a:lnTo>
                <a:lnTo>
                  <a:pt x="198970" y="295122"/>
                </a:lnTo>
                <a:lnTo>
                  <a:pt x="156641" y="301777"/>
                </a:lnTo>
                <a:lnTo>
                  <a:pt x="114312" y="295122"/>
                </a:lnTo>
                <a:lnTo>
                  <a:pt x="77571" y="276580"/>
                </a:lnTo>
                <a:lnTo>
                  <a:pt x="48602" y="248310"/>
                </a:lnTo>
                <a:lnTo>
                  <a:pt x="29616" y="212420"/>
                </a:lnTo>
                <a:lnTo>
                  <a:pt x="22809" y="171069"/>
                </a:lnTo>
                <a:lnTo>
                  <a:pt x="29616" y="129717"/>
                </a:lnTo>
                <a:lnTo>
                  <a:pt x="48602" y="93827"/>
                </a:lnTo>
                <a:lnTo>
                  <a:pt x="77571" y="65532"/>
                </a:lnTo>
                <a:lnTo>
                  <a:pt x="114312" y="46990"/>
                </a:lnTo>
                <a:lnTo>
                  <a:pt x="156641" y="40335"/>
                </a:lnTo>
                <a:lnTo>
                  <a:pt x="173240" y="41008"/>
                </a:lnTo>
                <a:lnTo>
                  <a:pt x="188315" y="43268"/>
                </a:lnTo>
                <a:lnTo>
                  <a:pt x="202590" y="47459"/>
                </a:lnTo>
                <a:lnTo>
                  <a:pt x="216776" y="53949"/>
                </a:lnTo>
                <a:lnTo>
                  <a:pt x="230784" y="35979"/>
                </a:lnTo>
                <a:lnTo>
                  <a:pt x="213588" y="28067"/>
                </a:lnTo>
                <a:lnTo>
                  <a:pt x="195567" y="22479"/>
                </a:lnTo>
                <a:lnTo>
                  <a:pt x="176618" y="19151"/>
                </a:lnTo>
                <a:lnTo>
                  <a:pt x="156641" y="18046"/>
                </a:lnTo>
                <a:lnTo>
                  <a:pt x="107188" y="25857"/>
                </a:lnTo>
                <a:lnTo>
                  <a:pt x="64198" y="47612"/>
                </a:lnTo>
                <a:lnTo>
                  <a:pt x="30264" y="80772"/>
                </a:lnTo>
                <a:lnTo>
                  <a:pt x="8001" y="122770"/>
                </a:lnTo>
                <a:lnTo>
                  <a:pt x="0" y="171069"/>
                </a:lnTo>
                <a:lnTo>
                  <a:pt x="8001" y="219379"/>
                </a:lnTo>
                <a:lnTo>
                  <a:pt x="30264" y="261378"/>
                </a:lnTo>
                <a:lnTo>
                  <a:pt x="64198" y="294525"/>
                </a:lnTo>
                <a:lnTo>
                  <a:pt x="107188" y="316280"/>
                </a:lnTo>
                <a:lnTo>
                  <a:pt x="156641" y="324091"/>
                </a:lnTo>
                <a:lnTo>
                  <a:pt x="206082" y="316280"/>
                </a:lnTo>
                <a:lnTo>
                  <a:pt x="249085" y="294525"/>
                </a:lnTo>
                <a:lnTo>
                  <a:pt x="283019" y="261378"/>
                </a:lnTo>
                <a:lnTo>
                  <a:pt x="305282" y="219379"/>
                </a:lnTo>
                <a:lnTo>
                  <a:pt x="313283" y="171069"/>
                </a:lnTo>
                <a:close/>
              </a:path>
              <a:path w="321310" h="324485">
                <a:moveTo>
                  <a:pt x="320713" y="3556"/>
                </a:moveTo>
                <a:lnTo>
                  <a:pt x="319824" y="2374"/>
                </a:lnTo>
                <a:lnTo>
                  <a:pt x="316268" y="469"/>
                </a:lnTo>
                <a:lnTo>
                  <a:pt x="312788" y="0"/>
                </a:lnTo>
                <a:lnTo>
                  <a:pt x="307606" y="0"/>
                </a:lnTo>
                <a:lnTo>
                  <a:pt x="268376" y="9613"/>
                </a:lnTo>
                <a:lnTo>
                  <a:pt x="230073" y="52628"/>
                </a:lnTo>
                <a:lnTo>
                  <a:pt x="199123" y="93268"/>
                </a:lnTo>
                <a:lnTo>
                  <a:pt x="166903" y="139014"/>
                </a:lnTo>
                <a:lnTo>
                  <a:pt x="133400" y="189865"/>
                </a:lnTo>
                <a:lnTo>
                  <a:pt x="131140" y="193027"/>
                </a:lnTo>
                <a:lnTo>
                  <a:pt x="128955" y="194614"/>
                </a:lnTo>
                <a:lnTo>
                  <a:pt x="126847" y="194614"/>
                </a:lnTo>
                <a:lnTo>
                  <a:pt x="109753" y="156006"/>
                </a:lnTo>
                <a:lnTo>
                  <a:pt x="104978" y="150939"/>
                </a:lnTo>
                <a:lnTo>
                  <a:pt x="98666" y="150939"/>
                </a:lnTo>
                <a:lnTo>
                  <a:pt x="93319" y="150952"/>
                </a:lnTo>
                <a:lnTo>
                  <a:pt x="63195" y="175869"/>
                </a:lnTo>
                <a:lnTo>
                  <a:pt x="63982" y="182194"/>
                </a:lnTo>
                <a:lnTo>
                  <a:pt x="75831" y="221437"/>
                </a:lnTo>
                <a:lnTo>
                  <a:pt x="95262" y="257759"/>
                </a:lnTo>
                <a:lnTo>
                  <a:pt x="104254" y="259181"/>
                </a:lnTo>
                <a:lnTo>
                  <a:pt x="127419" y="259181"/>
                </a:lnTo>
                <a:lnTo>
                  <a:pt x="135026" y="256336"/>
                </a:lnTo>
                <a:lnTo>
                  <a:pt x="138747" y="250634"/>
                </a:lnTo>
                <a:lnTo>
                  <a:pt x="165849" y="210146"/>
                </a:lnTo>
                <a:lnTo>
                  <a:pt x="193713" y="170357"/>
                </a:lnTo>
                <a:lnTo>
                  <a:pt x="222326" y="131241"/>
                </a:lnTo>
                <a:lnTo>
                  <a:pt x="251688" y="92824"/>
                </a:lnTo>
                <a:lnTo>
                  <a:pt x="281825" y="55092"/>
                </a:lnTo>
                <a:lnTo>
                  <a:pt x="312699" y="18034"/>
                </a:lnTo>
                <a:lnTo>
                  <a:pt x="318046" y="11544"/>
                </a:lnTo>
                <a:lnTo>
                  <a:pt x="320713" y="7200"/>
                </a:lnTo>
                <a:lnTo>
                  <a:pt x="320713" y="3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20556" y="3917939"/>
            <a:ext cx="321310" cy="324485"/>
          </a:xfrm>
          <a:custGeom>
            <a:avLst/>
            <a:gdLst/>
            <a:ahLst/>
            <a:cxnLst/>
            <a:rect l="l" t="t" r="r" b="b"/>
            <a:pathLst>
              <a:path w="321310" h="324485">
                <a:moveTo>
                  <a:pt x="313283" y="171069"/>
                </a:moveTo>
                <a:lnTo>
                  <a:pt x="310972" y="144475"/>
                </a:lnTo>
                <a:lnTo>
                  <a:pt x="304292" y="119519"/>
                </a:lnTo>
                <a:lnTo>
                  <a:pt x="293573" y="96393"/>
                </a:lnTo>
                <a:lnTo>
                  <a:pt x="279209" y="75285"/>
                </a:lnTo>
                <a:lnTo>
                  <a:pt x="264452" y="92354"/>
                </a:lnTo>
                <a:lnTo>
                  <a:pt x="276415" y="109753"/>
                </a:lnTo>
                <a:lnTo>
                  <a:pt x="284480" y="128435"/>
                </a:lnTo>
                <a:lnTo>
                  <a:pt x="289039" y="148755"/>
                </a:lnTo>
                <a:lnTo>
                  <a:pt x="290474" y="171069"/>
                </a:lnTo>
                <a:lnTo>
                  <a:pt x="283654" y="212420"/>
                </a:lnTo>
                <a:lnTo>
                  <a:pt x="264680" y="248310"/>
                </a:lnTo>
                <a:lnTo>
                  <a:pt x="235712" y="276593"/>
                </a:lnTo>
                <a:lnTo>
                  <a:pt x="198970" y="295122"/>
                </a:lnTo>
                <a:lnTo>
                  <a:pt x="156641" y="301777"/>
                </a:lnTo>
                <a:lnTo>
                  <a:pt x="114312" y="295122"/>
                </a:lnTo>
                <a:lnTo>
                  <a:pt x="77571" y="276593"/>
                </a:lnTo>
                <a:lnTo>
                  <a:pt x="48602" y="248310"/>
                </a:lnTo>
                <a:lnTo>
                  <a:pt x="29616" y="212420"/>
                </a:lnTo>
                <a:lnTo>
                  <a:pt x="22809" y="171069"/>
                </a:lnTo>
                <a:lnTo>
                  <a:pt x="29616" y="129717"/>
                </a:lnTo>
                <a:lnTo>
                  <a:pt x="48602" y="93827"/>
                </a:lnTo>
                <a:lnTo>
                  <a:pt x="77571" y="65532"/>
                </a:lnTo>
                <a:lnTo>
                  <a:pt x="114312" y="46990"/>
                </a:lnTo>
                <a:lnTo>
                  <a:pt x="156641" y="40335"/>
                </a:lnTo>
                <a:lnTo>
                  <a:pt x="173240" y="41008"/>
                </a:lnTo>
                <a:lnTo>
                  <a:pt x="188315" y="43268"/>
                </a:lnTo>
                <a:lnTo>
                  <a:pt x="202590" y="47472"/>
                </a:lnTo>
                <a:lnTo>
                  <a:pt x="216776" y="53962"/>
                </a:lnTo>
                <a:lnTo>
                  <a:pt x="230784" y="35979"/>
                </a:lnTo>
                <a:lnTo>
                  <a:pt x="213588" y="28079"/>
                </a:lnTo>
                <a:lnTo>
                  <a:pt x="195567" y="22479"/>
                </a:lnTo>
                <a:lnTo>
                  <a:pt x="176618" y="19151"/>
                </a:lnTo>
                <a:lnTo>
                  <a:pt x="156641" y="18046"/>
                </a:lnTo>
                <a:lnTo>
                  <a:pt x="107188" y="25869"/>
                </a:lnTo>
                <a:lnTo>
                  <a:pt x="64198" y="47625"/>
                </a:lnTo>
                <a:lnTo>
                  <a:pt x="30264" y="80772"/>
                </a:lnTo>
                <a:lnTo>
                  <a:pt x="8001" y="122770"/>
                </a:lnTo>
                <a:lnTo>
                  <a:pt x="0" y="171069"/>
                </a:lnTo>
                <a:lnTo>
                  <a:pt x="8001" y="219379"/>
                </a:lnTo>
                <a:lnTo>
                  <a:pt x="30264" y="261378"/>
                </a:lnTo>
                <a:lnTo>
                  <a:pt x="64198" y="294525"/>
                </a:lnTo>
                <a:lnTo>
                  <a:pt x="107188" y="316280"/>
                </a:lnTo>
                <a:lnTo>
                  <a:pt x="156641" y="324104"/>
                </a:lnTo>
                <a:lnTo>
                  <a:pt x="206082" y="316280"/>
                </a:lnTo>
                <a:lnTo>
                  <a:pt x="249085" y="294525"/>
                </a:lnTo>
                <a:lnTo>
                  <a:pt x="283019" y="261378"/>
                </a:lnTo>
                <a:lnTo>
                  <a:pt x="305282" y="219379"/>
                </a:lnTo>
                <a:lnTo>
                  <a:pt x="313283" y="171069"/>
                </a:lnTo>
                <a:close/>
              </a:path>
              <a:path w="321310" h="324485">
                <a:moveTo>
                  <a:pt x="320713" y="3568"/>
                </a:moveTo>
                <a:lnTo>
                  <a:pt x="319824" y="2374"/>
                </a:lnTo>
                <a:lnTo>
                  <a:pt x="316268" y="482"/>
                </a:lnTo>
                <a:lnTo>
                  <a:pt x="312788" y="0"/>
                </a:lnTo>
                <a:lnTo>
                  <a:pt x="307606" y="0"/>
                </a:lnTo>
                <a:lnTo>
                  <a:pt x="268376" y="9613"/>
                </a:lnTo>
                <a:lnTo>
                  <a:pt x="230073" y="52628"/>
                </a:lnTo>
                <a:lnTo>
                  <a:pt x="199123" y="93281"/>
                </a:lnTo>
                <a:lnTo>
                  <a:pt x="166903" y="139026"/>
                </a:lnTo>
                <a:lnTo>
                  <a:pt x="133400" y="189877"/>
                </a:lnTo>
                <a:lnTo>
                  <a:pt x="131140" y="193040"/>
                </a:lnTo>
                <a:lnTo>
                  <a:pt x="128955" y="194614"/>
                </a:lnTo>
                <a:lnTo>
                  <a:pt x="126847" y="194614"/>
                </a:lnTo>
                <a:lnTo>
                  <a:pt x="109753" y="156006"/>
                </a:lnTo>
                <a:lnTo>
                  <a:pt x="104978" y="150952"/>
                </a:lnTo>
                <a:lnTo>
                  <a:pt x="98666" y="150952"/>
                </a:lnTo>
                <a:lnTo>
                  <a:pt x="93319" y="150952"/>
                </a:lnTo>
                <a:lnTo>
                  <a:pt x="87160" y="152857"/>
                </a:lnTo>
                <a:lnTo>
                  <a:pt x="63195" y="175882"/>
                </a:lnTo>
                <a:lnTo>
                  <a:pt x="63982" y="182194"/>
                </a:lnTo>
                <a:lnTo>
                  <a:pt x="75831" y="221449"/>
                </a:lnTo>
                <a:lnTo>
                  <a:pt x="95262" y="257759"/>
                </a:lnTo>
                <a:lnTo>
                  <a:pt x="104254" y="259181"/>
                </a:lnTo>
                <a:lnTo>
                  <a:pt x="127419" y="259181"/>
                </a:lnTo>
                <a:lnTo>
                  <a:pt x="135026" y="256336"/>
                </a:lnTo>
                <a:lnTo>
                  <a:pt x="138747" y="250634"/>
                </a:lnTo>
                <a:lnTo>
                  <a:pt x="165849" y="210159"/>
                </a:lnTo>
                <a:lnTo>
                  <a:pt x="193713" y="170357"/>
                </a:lnTo>
                <a:lnTo>
                  <a:pt x="222326" y="131254"/>
                </a:lnTo>
                <a:lnTo>
                  <a:pt x="251688" y="92824"/>
                </a:lnTo>
                <a:lnTo>
                  <a:pt x="281825" y="55092"/>
                </a:lnTo>
                <a:lnTo>
                  <a:pt x="312699" y="18046"/>
                </a:lnTo>
                <a:lnTo>
                  <a:pt x="318046" y="11557"/>
                </a:lnTo>
                <a:lnTo>
                  <a:pt x="320713" y="7200"/>
                </a:lnTo>
                <a:lnTo>
                  <a:pt x="320713" y="35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20556" y="4440693"/>
            <a:ext cx="321310" cy="324485"/>
          </a:xfrm>
          <a:custGeom>
            <a:avLst/>
            <a:gdLst/>
            <a:ahLst/>
            <a:cxnLst/>
            <a:rect l="l" t="t" r="r" b="b"/>
            <a:pathLst>
              <a:path w="321310" h="324485">
                <a:moveTo>
                  <a:pt x="313283" y="171069"/>
                </a:moveTo>
                <a:lnTo>
                  <a:pt x="310972" y="144475"/>
                </a:lnTo>
                <a:lnTo>
                  <a:pt x="304292" y="119519"/>
                </a:lnTo>
                <a:lnTo>
                  <a:pt x="293573" y="96393"/>
                </a:lnTo>
                <a:lnTo>
                  <a:pt x="279209" y="75272"/>
                </a:lnTo>
                <a:lnTo>
                  <a:pt x="264452" y="92354"/>
                </a:lnTo>
                <a:lnTo>
                  <a:pt x="276415" y="109753"/>
                </a:lnTo>
                <a:lnTo>
                  <a:pt x="284480" y="128435"/>
                </a:lnTo>
                <a:lnTo>
                  <a:pt x="289039" y="148755"/>
                </a:lnTo>
                <a:lnTo>
                  <a:pt x="290474" y="171069"/>
                </a:lnTo>
                <a:lnTo>
                  <a:pt x="283654" y="212420"/>
                </a:lnTo>
                <a:lnTo>
                  <a:pt x="264680" y="248310"/>
                </a:lnTo>
                <a:lnTo>
                  <a:pt x="235712" y="276593"/>
                </a:lnTo>
                <a:lnTo>
                  <a:pt x="198970" y="295122"/>
                </a:lnTo>
                <a:lnTo>
                  <a:pt x="156641" y="301777"/>
                </a:lnTo>
                <a:lnTo>
                  <a:pt x="114312" y="295122"/>
                </a:lnTo>
                <a:lnTo>
                  <a:pt x="77571" y="276580"/>
                </a:lnTo>
                <a:lnTo>
                  <a:pt x="48602" y="248310"/>
                </a:lnTo>
                <a:lnTo>
                  <a:pt x="29616" y="212420"/>
                </a:lnTo>
                <a:lnTo>
                  <a:pt x="22809" y="171069"/>
                </a:lnTo>
                <a:lnTo>
                  <a:pt x="29616" y="129717"/>
                </a:lnTo>
                <a:lnTo>
                  <a:pt x="48602" y="93827"/>
                </a:lnTo>
                <a:lnTo>
                  <a:pt x="77571" y="65532"/>
                </a:lnTo>
                <a:lnTo>
                  <a:pt x="114312" y="46990"/>
                </a:lnTo>
                <a:lnTo>
                  <a:pt x="156641" y="40335"/>
                </a:lnTo>
                <a:lnTo>
                  <a:pt x="173240" y="41008"/>
                </a:lnTo>
                <a:lnTo>
                  <a:pt x="188315" y="43268"/>
                </a:lnTo>
                <a:lnTo>
                  <a:pt x="202590" y="47472"/>
                </a:lnTo>
                <a:lnTo>
                  <a:pt x="216776" y="53949"/>
                </a:lnTo>
                <a:lnTo>
                  <a:pt x="230784" y="35979"/>
                </a:lnTo>
                <a:lnTo>
                  <a:pt x="213588" y="28067"/>
                </a:lnTo>
                <a:lnTo>
                  <a:pt x="195567" y="22479"/>
                </a:lnTo>
                <a:lnTo>
                  <a:pt x="176618" y="19151"/>
                </a:lnTo>
                <a:lnTo>
                  <a:pt x="156641" y="18046"/>
                </a:lnTo>
                <a:lnTo>
                  <a:pt x="107188" y="25857"/>
                </a:lnTo>
                <a:lnTo>
                  <a:pt x="64198" y="47612"/>
                </a:lnTo>
                <a:lnTo>
                  <a:pt x="30264" y="80772"/>
                </a:lnTo>
                <a:lnTo>
                  <a:pt x="8001" y="122770"/>
                </a:lnTo>
                <a:lnTo>
                  <a:pt x="0" y="171069"/>
                </a:lnTo>
                <a:lnTo>
                  <a:pt x="8001" y="219379"/>
                </a:lnTo>
                <a:lnTo>
                  <a:pt x="30264" y="261378"/>
                </a:lnTo>
                <a:lnTo>
                  <a:pt x="64198" y="294525"/>
                </a:lnTo>
                <a:lnTo>
                  <a:pt x="107188" y="316280"/>
                </a:lnTo>
                <a:lnTo>
                  <a:pt x="156641" y="324091"/>
                </a:lnTo>
                <a:lnTo>
                  <a:pt x="206082" y="316280"/>
                </a:lnTo>
                <a:lnTo>
                  <a:pt x="249085" y="294525"/>
                </a:lnTo>
                <a:lnTo>
                  <a:pt x="283019" y="261378"/>
                </a:lnTo>
                <a:lnTo>
                  <a:pt x="305282" y="219379"/>
                </a:lnTo>
                <a:lnTo>
                  <a:pt x="313283" y="171069"/>
                </a:lnTo>
                <a:close/>
              </a:path>
              <a:path w="321310" h="324485">
                <a:moveTo>
                  <a:pt x="320713" y="3556"/>
                </a:moveTo>
                <a:lnTo>
                  <a:pt x="319824" y="2374"/>
                </a:lnTo>
                <a:lnTo>
                  <a:pt x="316268" y="469"/>
                </a:lnTo>
                <a:lnTo>
                  <a:pt x="312788" y="0"/>
                </a:lnTo>
                <a:lnTo>
                  <a:pt x="307606" y="0"/>
                </a:lnTo>
                <a:lnTo>
                  <a:pt x="268376" y="9613"/>
                </a:lnTo>
                <a:lnTo>
                  <a:pt x="230073" y="52628"/>
                </a:lnTo>
                <a:lnTo>
                  <a:pt x="199123" y="93268"/>
                </a:lnTo>
                <a:lnTo>
                  <a:pt x="166903" y="139014"/>
                </a:lnTo>
                <a:lnTo>
                  <a:pt x="133400" y="189865"/>
                </a:lnTo>
                <a:lnTo>
                  <a:pt x="131140" y="193040"/>
                </a:lnTo>
                <a:lnTo>
                  <a:pt x="128955" y="194614"/>
                </a:lnTo>
                <a:lnTo>
                  <a:pt x="126847" y="194614"/>
                </a:lnTo>
                <a:lnTo>
                  <a:pt x="109753" y="156006"/>
                </a:lnTo>
                <a:lnTo>
                  <a:pt x="104978" y="150952"/>
                </a:lnTo>
                <a:lnTo>
                  <a:pt x="98666" y="150939"/>
                </a:lnTo>
                <a:lnTo>
                  <a:pt x="93319" y="150952"/>
                </a:lnTo>
                <a:lnTo>
                  <a:pt x="87160" y="152857"/>
                </a:lnTo>
                <a:lnTo>
                  <a:pt x="63195" y="175869"/>
                </a:lnTo>
                <a:lnTo>
                  <a:pt x="63982" y="182194"/>
                </a:lnTo>
                <a:lnTo>
                  <a:pt x="75831" y="221437"/>
                </a:lnTo>
                <a:lnTo>
                  <a:pt x="95262" y="257759"/>
                </a:lnTo>
                <a:lnTo>
                  <a:pt x="104254" y="259181"/>
                </a:lnTo>
                <a:lnTo>
                  <a:pt x="127419" y="259181"/>
                </a:lnTo>
                <a:lnTo>
                  <a:pt x="135026" y="256336"/>
                </a:lnTo>
                <a:lnTo>
                  <a:pt x="138747" y="250634"/>
                </a:lnTo>
                <a:lnTo>
                  <a:pt x="165849" y="210146"/>
                </a:lnTo>
                <a:lnTo>
                  <a:pt x="193713" y="170357"/>
                </a:lnTo>
                <a:lnTo>
                  <a:pt x="222326" y="131254"/>
                </a:lnTo>
                <a:lnTo>
                  <a:pt x="251688" y="92824"/>
                </a:lnTo>
                <a:lnTo>
                  <a:pt x="281825" y="55092"/>
                </a:lnTo>
                <a:lnTo>
                  <a:pt x="312699" y="18034"/>
                </a:lnTo>
                <a:lnTo>
                  <a:pt x="318046" y="11544"/>
                </a:lnTo>
                <a:lnTo>
                  <a:pt x="320713" y="7200"/>
                </a:lnTo>
                <a:lnTo>
                  <a:pt x="320713" y="3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56575" y="4996993"/>
            <a:ext cx="321310" cy="324485"/>
          </a:xfrm>
          <a:custGeom>
            <a:avLst/>
            <a:gdLst/>
            <a:ahLst/>
            <a:cxnLst/>
            <a:rect l="l" t="t" r="r" b="b"/>
            <a:pathLst>
              <a:path w="321310" h="324485">
                <a:moveTo>
                  <a:pt x="313283" y="171069"/>
                </a:moveTo>
                <a:lnTo>
                  <a:pt x="310972" y="144475"/>
                </a:lnTo>
                <a:lnTo>
                  <a:pt x="304292" y="119519"/>
                </a:lnTo>
                <a:lnTo>
                  <a:pt x="293573" y="96393"/>
                </a:lnTo>
                <a:lnTo>
                  <a:pt x="279209" y="75272"/>
                </a:lnTo>
                <a:lnTo>
                  <a:pt x="264452" y="92354"/>
                </a:lnTo>
                <a:lnTo>
                  <a:pt x="276415" y="109753"/>
                </a:lnTo>
                <a:lnTo>
                  <a:pt x="284480" y="128422"/>
                </a:lnTo>
                <a:lnTo>
                  <a:pt x="289039" y="148755"/>
                </a:lnTo>
                <a:lnTo>
                  <a:pt x="290474" y="171069"/>
                </a:lnTo>
                <a:lnTo>
                  <a:pt x="283654" y="212420"/>
                </a:lnTo>
                <a:lnTo>
                  <a:pt x="264680" y="248310"/>
                </a:lnTo>
                <a:lnTo>
                  <a:pt x="235712" y="276580"/>
                </a:lnTo>
                <a:lnTo>
                  <a:pt x="198970" y="295122"/>
                </a:lnTo>
                <a:lnTo>
                  <a:pt x="156641" y="301777"/>
                </a:lnTo>
                <a:lnTo>
                  <a:pt x="114312" y="295122"/>
                </a:lnTo>
                <a:lnTo>
                  <a:pt x="77571" y="276580"/>
                </a:lnTo>
                <a:lnTo>
                  <a:pt x="48602" y="248310"/>
                </a:lnTo>
                <a:lnTo>
                  <a:pt x="29616" y="212420"/>
                </a:lnTo>
                <a:lnTo>
                  <a:pt x="22809" y="171069"/>
                </a:lnTo>
                <a:lnTo>
                  <a:pt x="29616" y="129717"/>
                </a:lnTo>
                <a:lnTo>
                  <a:pt x="48602" y="93827"/>
                </a:lnTo>
                <a:lnTo>
                  <a:pt x="77571" y="65532"/>
                </a:lnTo>
                <a:lnTo>
                  <a:pt x="114312" y="46990"/>
                </a:lnTo>
                <a:lnTo>
                  <a:pt x="156641" y="40335"/>
                </a:lnTo>
                <a:lnTo>
                  <a:pt x="173240" y="41008"/>
                </a:lnTo>
                <a:lnTo>
                  <a:pt x="188315" y="43268"/>
                </a:lnTo>
                <a:lnTo>
                  <a:pt x="202590" y="47459"/>
                </a:lnTo>
                <a:lnTo>
                  <a:pt x="216776" y="53949"/>
                </a:lnTo>
                <a:lnTo>
                  <a:pt x="230784" y="35979"/>
                </a:lnTo>
                <a:lnTo>
                  <a:pt x="213588" y="28067"/>
                </a:lnTo>
                <a:lnTo>
                  <a:pt x="195567" y="22479"/>
                </a:lnTo>
                <a:lnTo>
                  <a:pt x="176618" y="19151"/>
                </a:lnTo>
                <a:lnTo>
                  <a:pt x="156641" y="18046"/>
                </a:lnTo>
                <a:lnTo>
                  <a:pt x="107188" y="25857"/>
                </a:lnTo>
                <a:lnTo>
                  <a:pt x="64198" y="47612"/>
                </a:lnTo>
                <a:lnTo>
                  <a:pt x="30264" y="80772"/>
                </a:lnTo>
                <a:lnTo>
                  <a:pt x="8001" y="122770"/>
                </a:lnTo>
                <a:lnTo>
                  <a:pt x="0" y="171069"/>
                </a:lnTo>
                <a:lnTo>
                  <a:pt x="8001" y="219379"/>
                </a:lnTo>
                <a:lnTo>
                  <a:pt x="30264" y="261378"/>
                </a:lnTo>
                <a:lnTo>
                  <a:pt x="64198" y="294525"/>
                </a:lnTo>
                <a:lnTo>
                  <a:pt x="107188" y="316280"/>
                </a:lnTo>
                <a:lnTo>
                  <a:pt x="156641" y="324091"/>
                </a:lnTo>
                <a:lnTo>
                  <a:pt x="206082" y="316280"/>
                </a:lnTo>
                <a:lnTo>
                  <a:pt x="249085" y="294525"/>
                </a:lnTo>
                <a:lnTo>
                  <a:pt x="283019" y="261378"/>
                </a:lnTo>
                <a:lnTo>
                  <a:pt x="305282" y="219379"/>
                </a:lnTo>
                <a:lnTo>
                  <a:pt x="313283" y="171069"/>
                </a:lnTo>
                <a:close/>
              </a:path>
              <a:path w="321310" h="324485">
                <a:moveTo>
                  <a:pt x="320713" y="3556"/>
                </a:moveTo>
                <a:lnTo>
                  <a:pt x="319824" y="2374"/>
                </a:lnTo>
                <a:lnTo>
                  <a:pt x="316268" y="469"/>
                </a:lnTo>
                <a:lnTo>
                  <a:pt x="312788" y="0"/>
                </a:lnTo>
                <a:lnTo>
                  <a:pt x="307606" y="0"/>
                </a:lnTo>
                <a:lnTo>
                  <a:pt x="268376" y="9613"/>
                </a:lnTo>
                <a:lnTo>
                  <a:pt x="230073" y="52628"/>
                </a:lnTo>
                <a:lnTo>
                  <a:pt x="199123" y="93268"/>
                </a:lnTo>
                <a:lnTo>
                  <a:pt x="166903" y="139014"/>
                </a:lnTo>
                <a:lnTo>
                  <a:pt x="133400" y="189865"/>
                </a:lnTo>
                <a:lnTo>
                  <a:pt x="131140" y="193027"/>
                </a:lnTo>
                <a:lnTo>
                  <a:pt x="128955" y="194614"/>
                </a:lnTo>
                <a:lnTo>
                  <a:pt x="126847" y="194614"/>
                </a:lnTo>
                <a:lnTo>
                  <a:pt x="109753" y="156006"/>
                </a:lnTo>
                <a:lnTo>
                  <a:pt x="104978" y="150939"/>
                </a:lnTo>
                <a:lnTo>
                  <a:pt x="98666" y="150939"/>
                </a:lnTo>
                <a:lnTo>
                  <a:pt x="93319" y="150952"/>
                </a:lnTo>
                <a:lnTo>
                  <a:pt x="63195" y="175869"/>
                </a:lnTo>
                <a:lnTo>
                  <a:pt x="63982" y="182194"/>
                </a:lnTo>
                <a:lnTo>
                  <a:pt x="75831" y="221437"/>
                </a:lnTo>
                <a:lnTo>
                  <a:pt x="95262" y="257759"/>
                </a:lnTo>
                <a:lnTo>
                  <a:pt x="104254" y="259181"/>
                </a:lnTo>
                <a:lnTo>
                  <a:pt x="127419" y="259181"/>
                </a:lnTo>
                <a:lnTo>
                  <a:pt x="135026" y="256336"/>
                </a:lnTo>
                <a:lnTo>
                  <a:pt x="138747" y="250634"/>
                </a:lnTo>
                <a:lnTo>
                  <a:pt x="165849" y="210146"/>
                </a:lnTo>
                <a:lnTo>
                  <a:pt x="193713" y="170357"/>
                </a:lnTo>
                <a:lnTo>
                  <a:pt x="222326" y="131241"/>
                </a:lnTo>
                <a:lnTo>
                  <a:pt x="251688" y="92824"/>
                </a:lnTo>
                <a:lnTo>
                  <a:pt x="281825" y="55092"/>
                </a:lnTo>
                <a:lnTo>
                  <a:pt x="312699" y="18034"/>
                </a:lnTo>
                <a:lnTo>
                  <a:pt x="318046" y="11544"/>
                </a:lnTo>
                <a:lnTo>
                  <a:pt x="320713" y="7200"/>
                </a:lnTo>
                <a:lnTo>
                  <a:pt x="320713" y="3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727938" y="5608198"/>
            <a:ext cx="321310" cy="324485"/>
          </a:xfrm>
          <a:custGeom>
            <a:avLst/>
            <a:gdLst/>
            <a:ahLst/>
            <a:cxnLst/>
            <a:rect l="l" t="t" r="r" b="b"/>
            <a:pathLst>
              <a:path w="321310" h="324485">
                <a:moveTo>
                  <a:pt x="313283" y="171069"/>
                </a:moveTo>
                <a:lnTo>
                  <a:pt x="310972" y="144475"/>
                </a:lnTo>
                <a:lnTo>
                  <a:pt x="304292" y="119519"/>
                </a:lnTo>
                <a:lnTo>
                  <a:pt x="293573" y="96393"/>
                </a:lnTo>
                <a:lnTo>
                  <a:pt x="279209" y="75272"/>
                </a:lnTo>
                <a:lnTo>
                  <a:pt x="264452" y="92354"/>
                </a:lnTo>
                <a:lnTo>
                  <a:pt x="276415" y="109753"/>
                </a:lnTo>
                <a:lnTo>
                  <a:pt x="284480" y="128422"/>
                </a:lnTo>
                <a:lnTo>
                  <a:pt x="289039" y="148755"/>
                </a:lnTo>
                <a:lnTo>
                  <a:pt x="290474" y="171069"/>
                </a:lnTo>
                <a:lnTo>
                  <a:pt x="283654" y="212420"/>
                </a:lnTo>
                <a:lnTo>
                  <a:pt x="264680" y="248310"/>
                </a:lnTo>
                <a:lnTo>
                  <a:pt x="235712" y="276580"/>
                </a:lnTo>
                <a:lnTo>
                  <a:pt x="198970" y="295122"/>
                </a:lnTo>
                <a:lnTo>
                  <a:pt x="156641" y="301777"/>
                </a:lnTo>
                <a:lnTo>
                  <a:pt x="114312" y="295122"/>
                </a:lnTo>
                <a:lnTo>
                  <a:pt x="77571" y="276580"/>
                </a:lnTo>
                <a:lnTo>
                  <a:pt x="48602" y="248310"/>
                </a:lnTo>
                <a:lnTo>
                  <a:pt x="29616" y="212420"/>
                </a:lnTo>
                <a:lnTo>
                  <a:pt x="22809" y="171069"/>
                </a:lnTo>
                <a:lnTo>
                  <a:pt x="29616" y="129717"/>
                </a:lnTo>
                <a:lnTo>
                  <a:pt x="48602" y="93827"/>
                </a:lnTo>
                <a:lnTo>
                  <a:pt x="77571" y="65532"/>
                </a:lnTo>
                <a:lnTo>
                  <a:pt x="114312" y="46990"/>
                </a:lnTo>
                <a:lnTo>
                  <a:pt x="156641" y="40335"/>
                </a:lnTo>
                <a:lnTo>
                  <a:pt x="173240" y="41008"/>
                </a:lnTo>
                <a:lnTo>
                  <a:pt x="188315" y="43268"/>
                </a:lnTo>
                <a:lnTo>
                  <a:pt x="202590" y="47459"/>
                </a:lnTo>
                <a:lnTo>
                  <a:pt x="216776" y="53949"/>
                </a:lnTo>
                <a:lnTo>
                  <a:pt x="230784" y="35979"/>
                </a:lnTo>
                <a:lnTo>
                  <a:pt x="213588" y="28067"/>
                </a:lnTo>
                <a:lnTo>
                  <a:pt x="195567" y="22479"/>
                </a:lnTo>
                <a:lnTo>
                  <a:pt x="176618" y="19151"/>
                </a:lnTo>
                <a:lnTo>
                  <a:pt x="156641" y="18046"/>
                </a:lnTo>
                <a:lnTo>
                  <a:pt x="107188" y="25857"/>
                </a:lnTo>
                <a:lnTo>
                  <a:pt x="64198" y="47612"/>
                </a:lnTo>
                <a:lnTo>
                  <a:pt x="30264" y="80772"/>
                </a:lnTo>
                <a:lnTo>
                  <a:pt x="8001" y="122770"/>
                </a:lnTo>
                <a:lnTo>
                  <a:pt x="0" y="171069"/>
                </a:lnTo>
                <a:lnTo>
                  <a:pt x="8001" y="219379"/>
                </a:lnTo>
                <a:lnTo>
                  <a:pt x="30264" y="261378"/>
                </a:lnTo>
                <a:lnTo>
                  <a:pt x="64198" y="294525"/>
                </a:lnTo>
                <a:lnTo>
                  <a:pt x="107188" y="316280"/>
                </a:lnTo>
                <a:lnTo>
                  <a:pt x="156641" y="324091"/>
                </a:lnTo>
                <a:lnTo>
                  <a:pt x="206082" y="316280"/>
                </a:lnTo>
                <a:lnTo>
                  <a:pt x="249085" y="294525"/>
                </a:lnTo>
                <a:lnTo>
                  <a:pt x="283019" y="261378"/>
                </a:lnTo>
                <a:lnTo>
                  <a:pt x="305282" y="219379"/>
                </a:lnTo>
                <a:lnTo>
                  <a:pt x="313283" y="171069"/>
                </a:lnTo>
                <a:close/>
              </a:path>
              <a:path w="321310" h="324485">
                <a:moveTo>
                  <a:pt x="320713" y="3556"/>
                </a:moveTo>
                <a:lnTo>
                  <a:pt x="319824" y="2374"/>
                </a:lnTo>
                <a:lnTo>
                  <a:pt x="316268" y="469"/>
                </a:lnTo>
                <a:lnTo>
                  <a:pt x="312788" y="0"/>
                </a:lnTo>
                <a:lnTo>
                  <a:pt x="307606" y="0"/>
                </a:lnTo>
                <a:lnTo>
                  <a:pt x="268376" y="9613"/>
                </a:lnTo>
                <a:lnTo>
                  <a:pt x="230073" y="52628"/>
                </a:lnTo>
                <a:lnTo>
                  <a:pt x="199123" y="93268"/>
                </a:lnTo>
                <a:lnTo>
                  <a:pt x="166903" y="139014"/>
                </a:lnTo>
                <a:lnTo>
                  <a:pt x="133400" y="189865"/>
                </a:lnTo>
                <a:lnTo>
                  <a:pt x="131140" y="193027"/>
                </a:lnTo>
                <a:lnTo>
                  <a:pt x="128955" y="194614"/>
                </a:lnTo>
                <a:lnTo>
                  <a:pt x="126847" y="194614"/>
                </a:lnTo>
                <a:lnTo>
                  <a:pt x="109753" y="156006"/>
                </a:lnTo>
                <a:lnTo>
                  <a:pt x="104978" y="150939"/>
                </a:lnTo>
                <a:lnTo>
                  <a:pt x="98666" y="150939"/>
                </a:lnTo>
                <a:lnTo>
                  <a:pt x="93319" y="150952"/>
                </a:lnTo>
                <a:lnTo>
                  <a:pt x="63195" y="175869"/>
                </a:lnTo>
                <a:lnTo>
                  <a:pt x="63982" y="182194"/>
                </a:lnTo>
                <a:lnTo>
                  <a:pt x="75831" y="221437"/>
                </a:lnTo>
                <a:lnTo>
                  <a:pt x="95262" y="257759"/>
                </a:lnTo>
                <a:lnTo>
                  <a:pt x="104254" y="259181"/>
                </a:lnTo>
                <a:lnTo>
                  <a:pt x="127419" y="259181"/>
                </a:lnTo>
                <a:lnTo>
                  <a:pt x="135026" y="256324"/>
                </a:lnTo>
                <a:lnTo>
                  <a:pt x="138747" y="250634"/>
                </a:lnTo>
                <a:lnTo>
                  <a:pt x="165849" y="210146"/>
                </a:lnTo>
                <a:lnTo>
                  <a:pt x="193713" y="170357"/>
                </a:lnTo>
                <a:lnTo>
                  <a:pt x="222326" y="131241"/>
                </a:lnTo>
                <a:lnTo>
                  <a:pt x="251688" y="92824"/>
                </a:lnTo>
                <a:lnTo>
                  <a:pt x="281825" y="55092"/>
                </a:lnTo>
                <a:lnTo>
                  <a:pt x="312699" y="18034"/>
                </a:lnTo>
                <a:lnTo>
                  <a:pt x="318046" y="11544"/>
                </a:lnTo>
                <a:lnTo>
                  <a:pt x="320713" y="7200"/>
                </a:lnTo>
                <a:lnTo>
                  <a:pt x="320713" y="3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21889" y="2113431"/>
            <a:ext cx="321310" cy="324485"/>
          </a:xfrm>
          <a:custGeom>
            <a:avLst/>
            <a:gdLst/>
            <a:ahLst/>
            <a:cxnLst/>
            <a:rect l="l" t="t" r="r" b="b"/>
            <a:pathLst>
              <a:path w="321310" h="324485">
                <a:moveTo>
                  <a:pt x="313283" y="171069"/>
                </a:moveTo>
                <a:lnTo>
                  <a:pt x="310972" y="144475"/>
                </a:lnTo>
                <a:lnTo>
                  <a:pt x="304292" y="119519"/>
                </a:lnTo>
                <a:lnTo>
                  <a:pt x="293573" y="96393"/>
                </a:lnTo>
                <a:lnTo>
                  <a:pt x="279209" y="75285"/>
                </a:lnTo>
                <a:lnTo>
                  <a:pt x="264452" y="92354"/>
                </a:lnTo>
                <a:lnTo>
                  <a:pt x="276415" y="109753"/>
                </a:lnTo>
                <a:lnTo>
                  <a:pt x="284480" y="128435"/>
                </a:lnTo>
                <a:lnTo>
                  <a:pt x="289039" y="148755"/>
                </a:lnTo>
                <a:lnTo>
                  <a:pt x="290474" y="171069"/>
                </a:lnTo>
                <a:lnTo>
                  <a:pt x="283654" y="212420"/>
                </a:lnTo>
                <a:lnTo>
                  <a:pt x="264680" y="248310"/>
                </a:lnTo>
                <a:lnTo>
                  <a:pt x="235712" y="276593"/>
                </a:lnTo>
                <a:lnTo>
                  <a:pt x="198970" y="295122"/>
                </a:lnTo>
                <a:lnTo>
                  <a:pt x="156641" y="301777"/>
                </a:lnTo>
                <a:lnTo>
                  <a:pt x="114312" y="295122"/>
                </a:lnTo>
                <a:lnTo>
                  <a:pt x="77571" y="276593"/>
                </a:lnTo>
                <a:lnTo>
                  <a:pt x="48602" y="248310"/>
                </a:lnTo>
                <a:lnTo>
                  <a:pt x="29616" y="212420"/>
                </a:lnTo>
                <a:lnTo>
                  <a:pt x="22809" y="171069"/>
                </a:lnTo>
                <a:lnTo>
                  <a:pt x="29616" y="129717"/>
                </a:lnTo>
                <a:lnTo>
                  <a:pt x="48602" y="93827"/>
                </a:lnTo>
                <a:lnTo>
                  <a:pt x="77571" y="65532"/>
                </a:lnTo>
                <a:lnTo>
                  <a:pt x="114312" y="46990"/>
                </a:lnTo>
                <a:lnTo>
                  <a:pt x="156641" y="40335"/>
                </a:lnTo>
                <a:lnTo>
                  <a:pt x="173240" y="41008"/>
                </a:lnTo>
                <a:lnTo>
                  <a:pt x="188315" y="43268"/>
                </a:lnTo>
                <a:lnTo>
                  <a:pt x="202590" y="47472"/>
                </a:lnTo>
                <a:lnTo>
                  <a:pt x="216776" y="53949"/>
                </a:lnTo>
                <a:lnTo>
                  <a:pt x="230784" y="35979"/>
                </a:lnTo>
                <a:lnTo>
                  <a:pt x="213588" y="28079"/>
                </a:lnTo>
                <a:lnTo>
                  <a:pt x="195567" y="22479"/>
                </a:lnTo>
                <a:lnTo>
                  <a:pt x="176618" y="19151"/>
                </a:lnTo>
                <a:lnTo>
                  <a:pt x="156641" y="18046"/>
                </a:lnTo>
                <a:lnTo>
                  <a:pt x="107188" y="25869"/>
                </a:lnTo>
                <a:lnTo>
                  <a:pt x="64198" y="47625"/>
                </a:lnTo>
                <a:lnTo>
                  <a:pt x="30264" y="80772"/>
                </a:lnTo>
                <a:lnTo>
                  <a:pt x="8001" y="122770"/>
                </a:lnTo>
                <a:lnTo>
                  <a:pt x="0" y="171069"/>
                </a:lnTo>
                <a:lnTo>
                  <a:pt x="8001" y="219379"/>
                </a:lnTo>
                <a:lnTo>
                  <a:pt x="30264" y="261378"/>
                </a:lnTo>
                <a:lnTo>
                  <a:pt x="64198" y="294525"/>
                </a:lnTo>
                <a:lnTo>
                  <a:pt x="107188" y="316280"/>
                </a:lnTo>
                <a:lnTo>
                  <a:pt x="156641" y="324104"/>
                </a:lnTo>
                <a:lnTo>
                  <a:pt x="206082" y="316280"/>
                </a:lnTo>
                <a:lnTo>
                  <a:pt x="249085" y="294525"/>
                </a:lnTo>
                <a:lnTo>
                  <a:pt x="283019" y="261378"/>
                </a:lnTo>
                <a:lnTo>
                  <a:pt x="305282" y="219379"/>
                </a:lnTo>
                <a:lnTo>
                  <a:pt x="313283" y="171069"/>
                </a:lnTo>
                <a:close/>
              </a:path>
              <a:path w="321310" h="324485">
                <a:moveTo>
                  <a:pt x="320713" y="3556"/>
                </a:moveTo>
                <a:lnTo>
                  <a:pt x="319824" y="2374"/>
                </a:lnTo>
                <a:lnTo>
                  <a:pt x="316268" y="469"/>
                </a:lnTo>
                <a:lnTo>
                  <a:pt x="312788" y="0"/>
                </a:lnTo>
                <a:lnTo>
                  <a:pt x="307606" y="0"/>
                </a:lnTo>
                <a:lnTo>
                  <a:pt x="268376" y="9613"/>
                </a:lnTo>
                <a:lnTo>
                  <a:pt x="230073" y="52628"/>
                </a:lnTo>
                <a:lnTo>
                  <a:pt x="199123" y="93268"/>
                </a:lnTo>
                <a:lnTo>
                  <a:pt x="166903" y="139026"/>
                </a:lnTo>
                <a:lnTo>
                  <a:pt x="133400" y="189865"/>
                </a:lnTo>
                <a:lnTo>
                  <a:pt x="131140" y="193040"/>
                </a:lnTo>
                <a:lnTo>
                  <a:pt x="128955" y="194614"/>
                </a:lnTo>
                <a:lnTo>
                  <a:pt x="126847" y="194614"/>
                </a:lnTo>
                <a:lnTo>
                  <a:pt x="109753" y="156006"/>
                </a:lnTo>
                <a:lnTo>
                  <a:pt x="104978" y="150952"/>
                </a:lnTo>
                <a:lnTo>
                  <a:pt x="98666" y="150952"/>
                </a:lnTo>
                <a:lnTo>
                  <a:pt x="93319" y="150952"/>
                </a:lnTo>
                <a:lnTo>
                  <a:pt x="87160" y="152857"/>
                </a:lnTo>
                <a:lnTo>
                  <a:pt x="63195" y="175869"/>
                </a:lnTo>
                <a:lnTo>
                  <a:pt x="63982" y="182194"/>
                </a:lnTo>
                <a:lnTo>
                  <a:pt x="75831" y="221449"/>
                </a:lnTo>
                <a:lnTo>
                  <a:pt x="95262" y="257759"/>
                </a:lnTo>
                <a:lnTo>
                  <a:pt x="104254" y="259181"/>
                </a:lnTo>
                <a:lnTo>
                  <a:pt x="127419" y="259181"/>
                </a:lnTo>
                <a:lnTo>
                  <a:pt x="135026" y="256336"/>
                </a:lnTo>
                <a:lnTo>
                  <a:pt x="138747" y="250634"/>
                </a:lnTo>
                <a:lnTo>
                  <a:pt x="165849" y="210159"/>
                </a:lnTo>
                <a:lnTo>
                  <a:pt x="193713" y="170357"/>
                </a:lnTo>
                <a:lnTo>
                  <a:pt x="222326" y="131254"/>
                </a:lnTo>
                <a:lnTo>
                  <a:pt x="251688" y="92824"/>
                </a:lnTo>
                <a:lnTo>
                  <a:pt x="281825" y="55092"/>
                </a:lnTo>
                <a:lnTo>
                  <a:pt x="312699" y="18034"/>
                </a:lnTo>
                <a:lnTo>
                  <a:pt x="318046" y="11557"/>
                </a:lnTo>
                <a:lnTo>
                  <a:pt x="320713" y="7200"/>
                </a:lnTo>
                <a:lnTo>
                  <a:pt x="320713" y="35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87969"/>
            <a:ext cx="2949575" cy="2949575"/>
          </a:xfrm>
          <a:custGeom>
            <a:avLst/>
            <a:gdLst/>
            <a:ahLst/>
            <a:cxnLst/>
            <a:rect l="l" t="t" r="r" b="b"/>
            <a:pathLst>
              <a:path w="2949575" h="2949575">
                <a:moveTo>
                  <a:pt x="0" y="2949000"/>
                </a:moveTo>
                <a:lnTo>
                  <a:pt x="0" y="0"/>
                </a:lnTo>
                <a:lnTo>
                  <a:pt x="2949001" y="2949000"/>
                </a:lnTo>
                <a:lnTo>
                  <a:pt x="0" y="2949000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" y="6388481"/>
            <a:ext cx="2105024" cy="600074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506043" y="1271779"/>
            <a:ext cx="3248025" cy="28575"/>
          </a:xfrm>
          <a:custGeom>
            <a:avLst/>
            <a:gdLst/>
            <a:ahLst/>
            <a:cxnLst/>
            <a:rect l="l" t="t" r="r" b="b"/>
            <a:pathLst>
              <a:path w="3248025" h="28575">
                <a:moveTo>
                  <a:pt x="32475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47556" y="0"/>
                </a:lnTo>
                <a:lnTo>
                  <a:pt x="32475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95800" y="498893"/>
            <a:ext cx="5153977" cy="40267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ro-RO" sz="2500" spc="45" dirty="0" smtClean="0"/>
              <a:t>Agenda TPM 3</a:t>
            </a:r>
            <a:endParaRPr sz="2500" dirty="0"/>
          </a:p>
        </p:txBody>
      </p:sp>
      <p:sp>
        <p:nvSpPr>
          <p:cNvPr id="7" name="object 7"/>
          <p:cNvSpPr txBox="1"/>
          <p:nvPr/>
        </p:nvSpPr>
        <p:spPr>
          <a:xfrm>
            <a:off x="2803652" y="2073655"/>
            <a:ext cx="6645149" cy="448648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8255" algn="just">
              <a:lnSpc>
                <a:spcPct val="120800"/>
              </a:lnSpc>
            </a:pPr>
            <a:r>
              <a:rPr lang="en-US" sz="1600" b="1" dirty="0" err="1" smtClean="0">
                <a:solidFill>
                  <a:schemeClr val="bg1"/>
                </a:solidFill>
              </a:rPr>
              <a:t>Implementarea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MOOC (</a:t>
            </a:r>
            <a:r>
              <a:rPr lang="en-US" sz="1600" b="1" u="sng" dirty="0">
                <a:solidFill>
                  <a:schemeClr val="bg1"/>
                </a:solidFill>
              </a:rPr>
              <a:t>MASSIVE OPEN ONLINE COURSE)-</a:t>
            </a:r>
            <a:r>
              <a:rPr lang="en-US" sz="1600" b="1" dirty="0">
                <a:solidFill>
                  <a:schemeClr val="bg1"/>
                </a:solidFill>
              </a:rPr>
              <a:t> cu </a:t>
            </a:r>
            <a:r>
              <a:rPr lang="en-US" sz="1600" b="1" dirty="0" err="1">
                <a:solidFill>
                  <a:schemeClr val="bg1"/>
                </a:solidFill>
              </a:rPr>
              <a:t>sprijinul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mentorilor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digitali</a:t>
            </a:r>
            <a:endParaRPr lang="en-US" sz="1600" b="1" dirty="0">
              <a:solidFill>
                <a:schemeClr val="bg1"/>
              </a:solidFill>
            </a:endParaRPr>
          </a:p>
          <a:p>
            <a:pPr marL="12700" marR="8255" algn="just">
              <a:lnSpc>
                <a:spcPct val="120800"/>
              </a:lnSpc>
            </a:pPr>
            <a:endParaRPr lang="en-US" sz="1600" b="1" dirty="0">
              <a:solidFill>
                <a:schemeClr val="bg1"/>
              </a:solidFill>
            </a:endParaRPr>
          </a:p>
          <a:p>
            <a:pPr marL="12700" marR="8255" algn="just">
              <a:lnSpc>
                <a:spcPct val="120800"/>
              </a:lnSpc>
            </a:pPr>
            <a:r>
              <a:rPr lang="en-US" sz="1600" b="1" dirty="0" err="1" smtClean="0">
                <a:solidFill>
                  <a:schemeClr val="bg1"/>
                </a:solidFill>
              </a:rPr>
              <a:t>Formularea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unui</a:t>
            </a:r>
            <a:r>
              <a:rPr lang="en-US" sz="1600" b="1" dirty="0">
                <a:solidFill>
                  <a:schemeClr val="bg1"/>
                </a:solidFill>
              </a:rPr>
              <a:t> plan </a:t>
            </a:r>
            <a:r>
              <a:rPr lang="en-US" sz="1600" b="1" dirty="0" err="1">
                <a:solidFill>
                  <a:schemeClr val="bg1"/>
                </a:solidFill>
              </a:rPr>
              <a:t>operațional</a:t>
            </a:r>
            <a:r>
              <a:rPr lang="en-US" sz="1600" b="1" dirty="0">
                <a:solidFill>
                  <a:schemeClr val="bg1"/>
                </a:solidFill>
              </a:rPr>
              <a:t> intern al </a:t>
            </a:r>
            <a:r>
              <a:rPr lang="en-US" sz="1600" b="1" dirty="0" err="1">
                <a:solidFill>
                  <a:schemeClr val="bg1"/>
                </a:solidFill>
              </a:rPr>
              <a:t>Consorțiului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pentru</a:t>
            </a:r>
            <a:r>
              <a:rPr lang="en-US" sz="1600" b="1" dirty="0">
                <a:solidFill>
                  <a:schemeClr val="bg1"/>
                </a:solidFill>
              </a:rPr>
              <a:t> a </a:t>
            </a:r>
            <a:r>
              <a:rPr lang="en-US" sz="1600" b="1" dirty="0" err="1">
                <a:solidFill>
                  <a:schemeClr val="bg1"/>
                </a:solidFill>
              </a:rPr>
              <a:t>asigura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mentoratul</a:t>
            </a:r>
            <a:r>
              <a:rPr lang="en-US" sz="1600" b="1" dirty="0">
                <a:solidFill>
                  <a:schemeClr val="bg1"/>
                </a:solidFill>
              </a:rPr>
              <a:t> online </a:t>
            </a:r>
            <a:r>
              <a:rPr lang="en-US" sz="1600" b="1" dirty="0" err="1">
                <a:solidFill>
                  <a:schemeClr val="bg1"/>
                </a:solidFill>
              </a:rPr>
              <a:t>și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interactivitatea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utilizatorilor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în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cadrul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platformei</a:t>
            </a:r>
            <a:endParaRPr lang="en-US" sz="1600" b="1" dirty="0">
              <a:solidFill>
                <a:schemeClr val="bg1"/>
              </a:solidFill>
            </a:endParaRPr>
          </a:p>
          <a:p>
            <a:pPr marL="12700" marR="8255" algn="just">
              <a:lnSpc>
                <a:spcPct val="120800"/>
              </a:lnSpc>
            </a:pPr>
            <a:endParaRPr lang="en-US" sz="1600" b="1" dirty="0">
              <a:solidFill>
                <a:schemeClr val="bg1"/>
              </a:solidFill>
            </a:endParaRPr>
          </a:p>
          <a:p>
            <a:pPr marL="12700" marR="8255" algn="just">
              <a:lnSpc>
                <a:spcPct val="120800"/>
              </a:lnSpc>
            </a:pPr>
            <a:r>
              <a:rPr lang="en-US" sz="1600" b="1" dirty="0" err="1">
                <a:solidFill>
                  <a:schemeClr val="bg1"/>
                </a:solidFill>
              </a:rPr>
              <a:t>Managementul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proiectului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și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activități</a:t>
            </a:r>
            <a:r>
              <a:rPr lang="en-US" sz="1600" b="1" dirty="0">
                <a:solidFill>
                  <a:schemeClr val="bg1"/>
                </a:solidFill>
              </a:rPr>
              <a:t> de </a:t>
            </a:r>
            <a:r>
              <a:rPr lang="en-US" sz="1600" b="1" dirty="0" err="1">
                <a:solidFill>
                  <a:schemeClr val="bg1"/>
                </a:solidFill>
              </a:rPr>
              <a:t>implementare</a:t>
            </a:r>
            <a:r>
              <a:rPr sz="1500" spc="60" dirty="0">
                <a:solidFill>
                  <a:schemeClr val="bg1"/>
                </a:solidFill>
                <a:latin typeface="Microsoft Sans Serif"/>
                <a:cs typeface="Microsoft Sans Serif"/>
              </a:rPr>
              <a:t>;</a:t>
            </a:r>
            <a:r>
              <a:rPr lang="en-US" sz="1600" dirty="0"/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Instrumente</a:t>
            </a:r>
            <a:r>
              <a:rPr lang="en-US" sz="1600" b="1" dirty="0">
                <a:solidFill>
                  <a:schemeClr val="bg1"/>
                </a:solidFill>
              </a:rPr>
              <a:t> BLISS </a:t>
            </a:r>
            <a:r>
              <a:rPr lang="en-US" sz="1600" b="1" dirty="0" err="1">
                <a:solidFill>
                  <a:schemeClr val="bg1"/>
                </a:solidFill>
              </a:rPr>
              <a:t>pentru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implementare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și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formare</a:t>
            </a:r>
            <a:endParaRPr lang="en-US" sz="1600" b="1" dirty="0">
              <a:solidFill>
                <a:schemeClr val="bg1"/>
              </a:solidFill>
            </a:endParaRPr>
          </a:p>
          <a:p>
            <a:pPr marL="12700" marR="8255" algn="just">
              <a:lnSpc>
                <a:spcPct val="120800"/>
              </a:lnSpc>
            </a:pPr>
            <a:endParaRPr lang="en-US" sz="1600" b="1" dirty="0">
              <a:solidFill>
                <a:schemeClr val="bg1"/>
              </a:solidFill>
            </a:endParaRPr>
          </a:p>
          <a:p>
            <a:pPr marL="12700" marR="8255" algn="just">
              <a:lnSpc>
                <a:spcPct val="120800"/>
              </a:lnSpc>
            </a:pPr>
            <a:r>
              <a:rPr lang="en-US" sz="1600" b="1" dirty="0" err="1">
                <a:solidFill>
                  <a:schemeClr val="bg1"/>
                </a:solidFill>
              </a:rPr>
              <a:t>Elaborarea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Netichetei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europene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în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materie</a:t>
            </a:r>
            <a:r>
              <a:rPr lang="en-US" sz="1600" b="1" dirty="0">
                <a:solidFill>
                  <a:schemeClr val="bg1"/>
                </a:solidFill>
              </a:rPr>
              <a:t> de </a:t>
            </a:r>
            <a:r>
              <a:rPr lang="en-US" sz="1600" b="1" dirty="0" err="1">
                <a:solidFill>
                  <a:schemeClr val="bg1"/>
                </a:solidFill>
              </a:rPr>
              <a:t>sănătate</a:t>
            </a:r>
            <a:r>
              <a:rPr lang="en-US" sz="1600" b="1" dirty="0">
                <a:solidFill>
                  <a:schemeClr val="bg1"/>
                </a:solidFill>
              </a:rPr>
              <a:t> (</a:t>
            </a:r>
            <a:r>
              <a:rPr lang="en-US" sz="1600" b="1" dirty="0" err="1">
                <a:solidFill>
                  <a:schemeClr val="bg1"/>
                </a:solidFill>
              </a:rPr>
              <a:t>Recomandări</a:t>
            </a:r>
            <a:r>
              <a:rPr lang="en-US" sz="1600" b="1" dirty="0">
                <a:solidFill>
                  <a:schemeClr val="bg1"/>
                </a:solidFill>
              </a:rPr>
              <a:t> de </a:t>
            </a:r>
            <a:r>
              <a:rPr lang="en-US" sz="1600" b="1" dirty="0" err="1">
                <a:solidFill>
                  <a:schemeClr val="bg1"/>
                </a:solidFill>
              </a:rPr>
              <a:t>politică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și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orientări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pentru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extindere</a:t>
            </a:r>
            <a:r>
              <a:rPr lang="en-US" sz="1600" b="1" dirty="0">
                <a:solidFill>
                  <a:schemeClr val="bg1"/>
                </a:solidFill>
              </a:rPr>
              <a:t>)</a:t>
            </a:r>
          </a:p>
          <a:p>
            <a:pPr marL="12700" marR="8255" algn="just">
              <a:lnSpc>
                <a:spcPct val="120800"/>
              </a:lnSpc>
            </a:pPr>
            <a:endParaRPr lang="en-US" sz="1600" b="1" dirty="0">
              <a:solidFill>
                <a:schemeClr val="bg1"/>
              </a:solidFill>
            </a:endParaRPr>
          </a:p>
          <a:p>
            <a:pPr marL="12700" marR="8255" algn="just">
              <a:lnSpc>
                <a:spcPct val="120800"/>
              </a:lnSpc>
            </a:pPr>
            <a:r>
              <a:rPr lang="en-US" sz="1600" b="1" dirty="0" err="1" smtClean="0">
                <a:solidFill>
                  <a:schemeClr val="bg1"/>
                </a:solidFill>
              </a:rPr>
              <a:t>Planificarea</a:t>
            </a:r>
            <a:r>
              <a:rPr lang="ro-RO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eveniment</a:t>
            </a:r>
            <a:r>
              <a:rPr lang="ro-RO" sz="1600" b="1" dirty="0" smtClean="0">
                <a:solidFill>
                  <a:schemeClr val="bg1"/>
                </a:solidFill>
              </a:rPr>
              <a:t>ului de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multiplica</a:t>
            </a:r>
            <a:r>
              <a:rPr lang="ro-RO" sz="1600" b="1" dirty="0" smtClean="0">
                <a:solidFill>
                  <a:schemeClr val="bg1"/>
                </a:solidFill>
              </a:rPr>
              <a:t>re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la </a:t>
            </a:r>
            <a:r>
              <a:rPr lang="en-US" sz="1600" b="1" dirty="0" err="1">
                <a:solidFill>
                  <a:schemeClr val="bg1"/>
                </a:solidFill>
              </a:rPr>
              <a:t>Bruxelles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și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implicarea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școlilor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câștigătoare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ro-RO" sz="1600" b="1" dirty="0" smtClean="0">
                <a:solidFill>
                  <a:schemeClr val="bg1"/>
                </a:solidFill>
              </a:rPr>
              <a:t>(iunie 2024)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69312" y="2288150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503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13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43"/>
                </a:lnTo>
                <a:lnTo>
                  <a:pt x="211950" y="408343"/>
                </a:lnTo>
                <a:lnTo>
                  <a:pt x="163779" y="402043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14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36"/>
                </a:lnTo>
                <a:lnTo>
                  <a:pt x="293319" y="73012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70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26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40"/>
                </a:lnTo>
                <a:lnTo>
                  <a:pt x="215163" y="297980"/>
                </a:lnTo>
                <a:lnTo>
                  <a:pt x="243141" y="257327"/>
                </a:lnTo>
                <a:lnTo>
                  <a:pt x="271703" y="217195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69312" y="3218792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491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54"/>
                </a:lnTo>
                <a:lnTo>
                  <a:pt x="357847" y="124968"/>
                </a:lnTo>
                <a:lnTo>
                  <a:pt x="374015" y="148501"/>
                </a:lnTo>
                <a:lnTo>
                  <a:pt x="384937" y="173774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02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31"/>
                </a:lnTo>
                <a:lnTo>
                  <a:pt x="211950" y="408343"/>
                </a:lnTo>
                <a:lnTo>
                  <a:pt x="163779" y="402031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02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38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23"/>
                </a:lnTo>
                <a:lnTo>
                  <a:pt x="293319" y="72999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12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40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57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40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13"/>
                </a:moveTo>
                <a:lnTo>
                  <a:pt x="432765" y="3213"/>
                </a:lnTo>
                <a:lnTo>
                  <a:pt x="427951" y="635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73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73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34"/>
                </a:lnTo>
                <a:lnTo>
                  <a:pt x="171640" y="263334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55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41"/>
                </a:lnTo>
                <a:lnTo>
                  <a:pt x="127876" y="204736"/>
                </a:lnTo>
                <a:lnTo>
                  <a:pt x="91262" y="224726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697"/>
                </a:lnTo>
                <a:lnTo>
                  <a:pt x="167525" y="349973"/>
                </a:lnTo>
                <a:lnTo>
                  <a:pt x="176237" y="347814"/>
                </a:lnTo>
                <a:lnTo>
                  <a:pt x="182981" y="344195"/>
                </a:lnTo>
                <a:lnTo>
                  <a:pt x="187744" y="339140"/>
                </a:lnTo>
                <a:lnTo>
                  <a:pt x="215163" y="297967"/>
                </a:lnTo>
                <a:lnTo>
                  <a:pt x="243141" y="257327"/>
                </a:lnTo>
                <a:lnTo>
                  <a:pt x="271703" y="217195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21"/>
                </a:lnTo>
                <a:lnTo>
                  <a:pt x="433971" y="9740"/>
                </a:lnTo>
                <a:lnTo>
                  <a:pt x="433971" y="4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80031" y="4197363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503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13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43"/>
                </a:lnTo>
                <a:lnTo>
                  <a:pt x="211950" y="408343"/>
                </a:lnTo>
                <a:lnTo>
                  <a:pt x="163779" y="402043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14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36"/>
                </a:lnTo>
                <a:lnTo>
                  <a:pt x="293319" y="73012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70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26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40"/>
                </a:lnTo>
                <a:lnTo>
                  <a:pt x="215163" y="297980"/>
                </a:lnTo>
                <a:lnTo>
                  <a:pt x="243141" y="257327"/>
                </a:lnTo>
                <a:lnTo>
                  <a:pt x="271703" y="217208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93927" y="5105129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491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54"/>
                </a:lnTo>
                <a:lnTo>
                  <a:pt x="357847" y="124968"/>
                </a:lnTo>
                <a:lnTo>
                  <a:pt x="374015" y="148501"/>
                </a:lnTo>
                <a:lnTo>
                  <a:pt x="384937" y="173774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02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31"/>
                </a:lnTo>
                <a:lnTo>
                  <a:pt x="211950" y="408343"/>
                </a:lnTo>
                <a:lnTo>
                  <a:pt x="163779" y="402031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02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38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23"/>
                </a:lnTo>
                <a:lnTo>
                  <a:pt x="293319" y="72999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12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40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70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40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13"/>
                </a:moveTo>
                <a:lnTo>
                  <a:pt x="432765" y="3213"/>
                </a:lnTo>
                <a:lnTo>
                  <a:pt x="427951" y="635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73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73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34"/>
                </a:lnTo>
                <a:lnTo>
                  <a:pt x="171640" y="263334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55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41"/>
                </a:lnTo>
                <a:lnTo>
                  <a:pt x="127876" y="204736"/>
                </a:lnTo>
                <a:lnTo>
                  <a:pt x="91262" y="224726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697"/>
                </a:lnTo>
                <a:lnTo>
                  <a:pt x="167525" y="349973"/>
                </a:lnTo>
                <a:lnTo>
                  <a:pt x="176237" y="347814"/>
                </a:lnTo>
                <a:lnTo>
                  <a:pt x="182981" y="344195"/>
                </a:lnTo>
                <a:lnTo>
                  <a:pt x="187744" y="339140"/>
                </a:lnTo>
                <a:lnTo>
                  <a:pt x="215163" y="297967"/>
                </a:lnTo>
                <a:lnTo>
                  <a:pt x="243141" y="257327"/>
                </a:lnTo>
                <a:lnTo>
                  <a:pt x="271703" y="217195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93927" y="6012696"/>
            <a:ext cx="434340" cy="438784"/>
          </a:xfrm>
          <a:custGeom>
            <a:avLst/>
            <a:gdLst/>
            <a:ahLst/>
            <a:cxnLst/>
            <a:rect l="l" t="t" r="r" b="b"/>
            <a:pathLst>
              <a:path w="434339" h="438785">
                <a:moveTo>
                  <a:pt x="423913" y="231482"/>
                </a:moveTo>
                <a:lnTo>
                  <a:pt x="420789" y="195491"/>
                </a:lnTo>
                <a:lnTo>
                  <a:pt x="411746" y="161721"/>
                </a:lnTo>
                <a:lnTo>
                  <a:pt x="397256" y="130429"/>
                </a:lnTo>
                <a:lnTo>
                  <a:pt x="377799" y="101866"/>
                </a:lnTo>
                <a:lnTo>
                  <a:pt x="357847" y="124968"/>
                </a:lnTo>
                <a:lnTo>
                  <a:pt x="374015" y="148501"/>
                </a:lnTo>
                <a:lnTo>
                  <a:pt x="384937" y="173786"/>
                </a:lnTo>
                <a:lnTo>
                  <a:pt x="391109" y="201282"/>
                </a:lnTo>
                <a:lnTo>
                  <a:pt x="393052" y="231482"/>
                </a:lnTo>
                <a:lnTo>
                  <a:pt x="386588" y="278549"/>
                </a:lnTo>
                <a:lnTo>
                  <a:pt x="368350" y="320814"/>
                </a:lnTo>
                <a:lnTo>
                  <a:pt x="340042" y="356590"/>
                </a:lnTo>
                <a:lnTo>
                  <a:pt x="303403" y="384225"/>
                </a:lnTo>
                <a:lnTo>
                  <a:pt x="260134" y="402043"/>
                </a:lnTo>
                <a:lnTo>
                  <a:pt x="211950" y="408343"/>
                </a:lnTo>
                <a:lnTo>
                  <a:pt x="163779" y="402043"/>
                </a:lnTo>
                <a:lnTo>
                  <a:pt x="120510" y="384225"/>
                </a:lnTo>
                <a:lnTo>
                  <a:pt x="83858" y="356590"/>
                </a:lnTo>
                <a:lnTo>
                  <a:pt x="55562" y="320802"/>
                </a:lnTo>
                <a:lnTo>
                  <a:pt x="37325" y="278549"/>
                </a:lnTo>
                <a:lnTo>
                  <a:pt x="30861" y="231482"/>
                </a:lnTo>
                <a:lnTo>
                  <a:pt x="37325" y="184416"/>
                </a:lnTo>
                <a:lnTo>
                  <a:pt x="55562" y="142151"/>
                </a:lnTo>
                <a:lnTo>
                  <a:pt x="83858" y="106349"/>
                </a:lnTo>
                <a:lnTo>
                  <a:pt x="120510" y="78701"/>
                </a:lnTo>
                <a:lnTo>
                  <a:pt x="163779" y="60883"/>
                </a:lnTo>
                <a:lnTo>
                  <a:pt x="211950" y="54571"/>
                </a:lnTo>
                <a:lnTo>
                  <a:pt x="234403" y="55486"/>
                </a:lnTo>
                <a:lnTo>
                  <a:pt x="254825" y="58547"/>
                </a:lnTo>
                <a:lnTo>
                  <a:pt x="274142" y="64223"/>
                </a:lnTo>
                <a:lnTo>
                  <a:pt x="293319" y="73012"/>
                </a:lnTo>
                <a:lnTo>
                  <a:pt x="312280" y="48679"/>
                </a:lnTo>
                <a:lnTo>
                  <a:pt x="289013" y="37985"/>
                </a:lnTo>
                <a:lnTo>
                  <a:pt x="264629" y="30416"/>
                </a:lnTo>
                <a:lnTo>
                  <a:pt x="238988" y="25908"/>
                </a:lnTo>
                <a:lnTo>
                  <a:pt x="211950" y="24422"/>
                </a:lnTo>
                <a:lnTo>
                  <a:pt x="163423" y="29895"/>
                </a:lnTo>
                <a:lnTo>
                  <a:pt x="118846" y="45504"/>
                </a:lnTo>
                <a:lnTo>
                  <a:pt x="79476" y="69977"/>
                </a:lnTo>
                <a:lnTo>
                  <a:pt x="46634" y="102069"/>
                </a:lnTo>
                <a:lnTo>
                  <a:pt x="21577" y="140525"/>
                </a:lnTo>
                <a:lnTo>
                  <a:pt x="5600" y="184073"/>
                </a:lnTo>
                <a:lnTo>
                  <a:pt x="0" y="231482"/>
                </a:lnTo>
                <a:lnTo>
                  <a:pt x="5600" y="278892"/>
                </a:lnTo>
                <a:lnTo>
                  <a:pt x="21577" y="322453"/>
                </a:lnTo>
                <a:lnTo>
                  <a:pt x="46634" y="360895"/>
                </a:lnTo>
                <a:lnTo>
                  <a:pt x="79476" y="392988"/>
                </a:lnTo>
                <a:lnTo>
                  <a:pt x="118846" y="417461"/>
                </a:lnTo>
                <a:lnTo>
                  <a:pt x="163423" y="433070"/>
                </a:lnTo>
                <a:lnTo>
                  <a:pt x="211950" y="438543"/>
                </a:lnTo>
                <a:lnTo>
                  <a:pt x="260489" y="433070"/>
                </a:lnTo>
                <a:lnTo>
                  <a:pt x="305066" y="417461"/>
                </a:lnTo>
                <a:lnTo>
                  <a:pt x="344436" y="392988"/>
                </a:lnTo>
                <a:lnTo>
                  <a:pt x="377278" y="360895"/>
                </a:lnTo>
                <a:lnTo>
                  <a:pt x="402336" y="322453"/>
                </a:lnTo>
                <a:lnTo>
                  <a:pt x="418312" y="278892"/>
                </a:lnTo>
                <a:lnTo>
                  <a:pt x="423913" y="231482"/>
                </a:lnTo>
                <a:close/>
              </a:path>
              <a:path w="434339" h="438785">
                <a:moveTo>
                  <a:pt x="433971" y="4813"/>
                </a:moveTo>
                <a:lnTo>
                  <a:pt x="432765" y="3213"/>
                </a:lnTo>
                <a:lnTo>
                  <a:pt x="427951" y="647"/>
                </a:lnTo>
                <a:lnTo>
                  <a:pt x="423240" y="0"/>
                </a:lnTo>
                <a:lnTo>
                  <a:pt x="416229" y="0"/>
                </a:lnTo>
                <a:lnTo>
                  <a:pt x="377837" y="5778"/>
                </a:lnTo>
                <a:lnTo>
                  <a:pt x="324891" y="54419"/>
                </a:lnTo>
                <a:lnTo>
                  <a:pt x="297548" y="88785"/>
                </a:lnTo>
                <a:lnTo>
                  <a:pt x="269443" y="126212"/>
                </a:lnTo>
                <a:lnTo>
                  <a:pt x="240563" y="166712"/>
                </a:lnTo>
                <a:lnTo>
                  <a:pt x="210921" y="210286"/>
                </a:lnTo>
                <a:lnTo>
                  <a:pt x="180517" y="256921"/>
                </a:lnTo>
                <a:lnTo>
                  <a:pt x="177444" y="261200"/>
                </a:lnTo>
                <a:lnTo>
                  <a:pt x="174485" y="263347"/>
                </a:lnTo>
                <a:lnTo>
                  <a:pt x="171640" y="263347"/>
                </a:lnTo>
                <a:lnTo>
                  <a:pt x="168376" y="260934"/>
                </a:lnTo>
                <a:lnTo>
                  <a:pt x="164160" y="253707"/>
                </a:lnTo>
                <a:lnTo>
                  <a:pt x="159004" y="241668"/>
                </a:lnTo>
                <a:lnTo>
                  <a:pt x="152908" y="224802"/>
                </a:lnTo>
                <a:lnTo>
                  <a:pt x="149225" y="215811"/>
                </a:lnTo>
                <a:lnTo>
                  <a:pt x="144767" y="209384"/>
                </a:lnTo>
                <a:lnTo>
                  <a:pt x="139522" y="205536"/>
                </a:lnTo>
                <a:lnTo>
                  <a:pt x="133502" y="204254"/>
                </a:lnTo>
                <a:lnTo>
                  <a:pt x="127876" y="204749"/>
                </a:lnTo>
                <a:lnTo>
                  <a:pt x="91262" y="224739"/>
                </a:lnTo>
                <a:lnTo>
                  <a:pt x="85509" y="237985"/>
                </a:lnTo>
                <a:lnTo>
                  <a:pt x="86575" y="246532"/>
                </a:lnTo>
                <a:lnTo>
                  <a:pt x="102603" y="299643"/>
                </a:lnTo>
                <a:lnTo>
                  <a:pt x="123063" y="343903"/>
                </a:lnTo>
                <a:lnTo>
                  <a:pt x="156845" y="350710"/>
                </a:lnTo>
                <a:lnTo>
                  <a:pt x="167525" y="349986"/>
                </a:lnTo>
                <a:lnTo>
                  <a:pt x="176237" y="347814"/>
                </a:lnTo>
                <a:lnTo>
                  <a:pt x="182981" y="344208"/>
                </a:lnTo>
                <a:lnTo>
                  <a:pt x="187744" y="339140"/>
                </a:lnTo>
                <a:lnTo>
                  <a:pt x="215163" y="297967"/>
                </a:lnTo>
                <a:lnTo>
                  <a:pt x="243141" y="257327"/>
                </a:lnTo>
                <a:lnTo>
                  <a:pt x="271703" y="217195"/>
                </a:lnTo>
                <a:lnTo>
                  <a:pt x="300837" y="177596"/>
                </a:lnTo>
                <a:lnTo>
                  <a:pt x="330542" y="138518"/>
                </a:lnTo>
                <a:lnTo>
                  <a:pt x="360832" y="99961"/>
                </a:lnTo>
                <a:lnTo>
                  <a:pt x="391693" y="61925"/>
                </a:lnTo>
                <a:lnTo>
                  <a:pt x="423125" y="24409"/>
                </a:lnTo>
                <a:lnTo>
                  <a:pt x="430364" y="15633"/>
                </a:lnTo>
                <a:lnTo>
                  <a:pt x="433971" y="9740"/>
                </a:lnTo>
                <a:lnTo>
                  <a:pt x="433971" y="48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4366199"/>
            <a:ext cx="2949575" cy="2949575"/>
          </a:xfrm>
          <a:custGeom>
            <a:avLst/>
            <a:gdLst/>
            <a:ahLst/>
            <a:cxnLst/>
            <a:rect l="l" t="t" r="r" b="b"/>
            <a:pathLst>
              <a:path w="2949575" h="2949575">
                <a:moveTo>
                  <a:pt x="0" y="2949000"/>
                </a:moveTo>
                <a:lnTo>
                  <a:pt x="0" y="0"/>
                </a:lnTo>
                <a:lnTo>
                  <a:pt x="2949000" y="2949000"/>
                </a:lnTo>
                <a:lnTo>
                  <a:pt x="0" y="2949000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" y="6388481"/>
            <a:ext cx="2105024" cy="6000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6467943" y="6359906"/>
            <a:ext cx="3286125" cy="28575"/>
          </a:xfrm>
          <a:custGeom>
            <a:avLst/>
            <a:gdLst/>
            <a:ahLst/>
            <a:cxnLst/>
            <a:rect l="l" t="t" r="r" b="b"/>
            <a:pathLst>
              <a:path w="3286125" h="28575">
                <a:moveTo>
                  <a:pt x="32856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85656" y="0"/>
                </a:lnTo>
                <a:lnTo>
                  <a:pt x="32856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2438400" y="1764062"/>
            <a:ext cx="7010400" cy="4442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Colegiul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Economic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Administrativ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Colegiul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Național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Mihail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Sadoveanu</a:t>
            </a:r>
            <a:r>
              <a:rPr lang="ro-RO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</a:t>
            </a:r>
            <a:r>
              <a:rPr lang="ro-RO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cani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Colegiul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National „Emil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Racovita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Colegiul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National „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Vasile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Alecsandri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Colegiul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Tehnic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„Gheorghe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Asachi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Tehnologic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”Mihai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Busuioc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Pașcani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Tehnologic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Petru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Poni</a:t>
            </a:r>
            <a:r>
              <a:rPr lang="ro-RO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Tehnologic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Special “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Vasile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Pavelcu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Teoretic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Miron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Costin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Pașcani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Teoretic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„Ion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Neculce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Târgu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Frumos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Liceul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Teoretic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Waldorf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Scoala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Gimnaziala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Ionel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Teodoreanu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Școala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Profesională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Ștefan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Mare”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Cotnari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Școala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Profesională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Cozmești</a:t>
            </a:r>
            <a:endParaRPr lang="en-US" dirty="0"/>
          </a:p>
        </p:txBody>
      </p:sp>
      <p:sp>
        <p:nvSpPr>
          <p:cNvPr id="10" name="object 10"/>
          <p:cNvSpPr txBox="1"/>
          <p:nvPr/>
        </p:nvSpPr>
        <p:spPr>
          <a:xfrm>
            <a:off x="3886200" y="1004887"/>
            <a:ext cx="5424509" cy="387286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40"/>
              </a:spcBef>
            </a:pPr>
            <a:r>
              <a:rPr lang="ro-RO" sz="2400" spc="40" dirty="0" smtClean="0">
                <a:solidFill>
                  <a:schemeClr val="tx1"/>
                </a:solidFill>
                <a:latin typeface="Verdana"/>
                <a:cs typeface="Verdana"/>
              </a:rPr>
              <a:t>Școli partenere</a:t>
            </a:r>
            <a:endParaRPr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4366199"/>
            <a:ext cx="2949575" cy="2949575"/>
          </a:xfrm>
          <a:custGeom>
            <a:avLst/>
            <a:gdLst/>
            <a:ahLst/>
            <a:cxnLst/>
            <a:rect l="l" t="t" r="r" b="b"/>
            <a:pathLst>
              <a:path w="2949575" h="2949575">
                <a:moveTo>
                  <a:pt x="0" y="2949000"/>
                </a:moveTo>
                <a:lnTo>
                  <a:pt x="0" y="0"/>
                </a:lnTo>
                <a:lnTo>
                  <a:pt x="2949000" y="2949000"/>
                </a:lnTo>
                <a:lnTo>
                  <a:pt x="0" y="2949000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" y="6388481"/>
            <a:ext cx="2105024" cy="6000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6467943" y="6359906"/>
            <a:ext cx="3286125" cy="28575"/>
          </a:xfrm>
          <a:custGeom>
            <a:avLst/>
            <a:gdLst/>
            <a:ahLst/>
            <a:cxnLst/>
            <a:rect l="l" t="t" r="r" b="b"/>
            <a:pathLst>
              <a:path w="3286125" h="28575">
                <a:moveTo>
                  <a:pt x="32856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85656" y="0"/>
                </a:lnTo>
                <a:lnTo>
                  <a:pt x="32856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>
            <a:hlinkClick r:id="rId4"/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812" t="5556" r="10156" b="5556"/>
          <a:stretch/>
        </p:blipFill>
        <p:spPr>
          <a:xfrm>
            <a:off x="85725" y="1737485"/>
            <a:ext cx="4312733" cy="262871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170230" y="620166"/>
            <a:ext cx="6327790" cy="76944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ro-RO" sz="2400" spc="40" dirty="0" smtClean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en-US" sz="2400" spc="40" dirty="0" smtClean="0">
                <a:solidFill>
                  <a:schemeClr val="tx1"/>
                </a:solidFill>
                <a:latin typeface="Verdana"/>
                <a:cs typeface="Verdana"/>
              </a:rPr>
              <a:t>OOC</a:t>
            </a:r>
            <a:r>
              <a:rPr lang="ro-RO" sz="2400" spc="40" dirty="0" smtClean="0">
                <a:solidFill>
                  <a:schemeClr val="tx1"/>
                </a:solidFill>
                <a:latin typeface="Verdana"/>
                <a:cs typeface="Verdana"/>
              </a:rPr>
              <a:t> – </a:t>
            </a:r>
            <a:r>
              <a:rPr lang="en-US" sz="2400" spc="40" dirty="0" smtClean="0">
                <a:solidFill>
                  <a:schemeClr val="tx1"/>
                </a:solidFill>
                <a:latin typeface="Verdana"/>
                <a:cs typeface="Verdana"/>
              </a:rPr>
              <a:t>Massive Open Online Course</a:t>
            </a:r>
            <a:endParaRPr lang="en-US" sz="2400" spc="4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en-US" sz="2400" dirty="0" smtClean="0">
                <a:solidFill>
                  <a:schemeClr val="tx1"/>
                </a:solidFill>
                <a:latin typeface="Verdana"/>
                <a:cs typeface="Verdana"/>
              </a:rPr>
              <a:t>https://mdl.frederick.ac.cy/bliss/MOOC</a:t>
            </a:r>
            <a:endParaRPr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47414" y="3734123"/>
            <a:ext cx="5306186" cy="236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4366199"/>
            <a:ext cx="2949575" cy="2949575"/>
          </a:xfrm>
          <a:custGeom>
            <a:avLst/>
            <a:gdLst/>
            <a:ahLst/>
            <a:cxnLst/>
            <a:rect l="l" t="t" r="r" b="b"/>
            <a:pathLst>
              <a:path w="2949575" h="2949575">
                <a:moveTo>
                  <a:pt x="0" y="2949000"/>
                </a:moveTo>
                <a:lnTo>
                  <a:pt x="0" y="0"/>
                </a:lnTo>
                <a:lnTo>
                  <a:pt x="2949000" y="2949000"/>
                </a:lnTo>
                <a:lnTo>
                  <a:pt x="0" y="2949000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5" y="6388481"/>
            <a:ext cx="2105024" cy="60007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219449" cy="2009774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6467943" y="6359906"/>
            <a:ext cx="3286125" cy="28575"/>
          </a:xfrm>
          <a:custGeom>
            <a:avLst/>
            <a:gdLst/>
            <a:ahLst/>
            <a:cxnLst/>
            <a:rect l="l" t="t" r="r" b="b"/>
            <a:pathLst>
              <a:path w="3286125" h="28575">
                <a:moveTo>
                  <a:pt x="3285656" y="28574"/>
                </a:moveTo>
                <a:lnTo>
                  <a:pt x="0" y="28574"/>
                </a:lnTo>
                <a:lnTo>
                  <a:pt x="0" y="0"/>
                </a:lnTo>
                <a:lnTo>
                  <a:pt x="3285656" y="0"/>
                </a:lnTo>
                <a:lnTo>
                  <a:pt x="3285656" y="28574"/>
                </a:lnTo>
                <a:close/>
              </a:path>
            </a:pathLst>
          </a:custGeom>
          <a:solidFill>
            <a:srgbClr val="98C6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886200" y="617601"/>
            <a:ext cx="5424509" cy="387286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ro-RO" sz="2400" spc="40" dirty="0" smtClean="0">
                <a:solidFill>
                  <a:schemeClr val="tx1"/>
                </a:solidFill>
                <a:latin typeface="Verdana"/>
                <a:cs typeface="Verdana"/>
              </a:rPr>
              <a:t>Modulul 4 – coordonat de ISJ Iași</a:t>
            </a:r>
            <a:endParaRPr sz="24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032" t="4167" r="9375" b="4167"/>
          <a:stretch/>
        </p:blipFill>
        <p:spPr>
          <a:xfrm>
            <a:off x="285748" y="1828800"/>
            <a:ext cx="4589895" cy="28311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1833" y="3505200"/>
            <a:ext cx="4438876" cy="260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545</Words>
  <Application>Microsoft Office PowerPoint</Application>
  <PresentationFormat>Custom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Lucida Sans Unicode</vt:lpstr>
      <vt:lpstr>Microsoft Sans Serif</vt:lpstr>
      <vt:lpstr>Symbol</vt:lpstr>
      <vt:lpstr>Times New Roman</vt:lpstr>
      <vt:lpstr>Verdana</vt:lpstr>
      <vt:lpstr>Office Theme</vt:lpstr>
      <vt:lpstr>PowerPoint Presentation</vt:lpstr>
      <vt:lpstr>Date despre proiect</vt:lpstr>
      <vt:lpstr>De ce este necesar acest proiect?</vt:lpstr>
      <vt:lpstr>Obiective</vt:lpstr>
      <vt:lpstr>Parteneri</vt:lpstr>
      <vt:lpstr>Agenda TPM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BLISS - Cyprus LTTA 11-15 Sept 2023</dc:title>
  <dc:creator>Irina Prodan</dc:creator>
  <cp:keywords>DAFVHbnh2ao,BAEUf832_CY</cp:keywords>
  <cp:lastModifiedBy>gabi</cp:lastModifiedBy>
  <cp:revision>17</cp:revision>
  <dcterms:created xsi:type="dcterms:W3CDTF">2024-02-15T13:55:23Z</dcterms:created>
  <dcterms:modified xsi:type="dcterms:W3CDTF">2024-02-17T12:49:42Z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2023-10-30T00:00:00Z</vt:filetime>
  </property>
  <property fmtid="{D5CDD505-2E9C-101B-9397-08002B2CF9AE}" pid="3" name="Creator">
    <vt:lpwstr>Canva</vt:lpwstr>
  </property>
  <property fmtid="{D5CDD505-2E9C-101B-9397-08002B2CF9AE}" pid="4" name="LastSaved">
    <vt:filetime>2024-02-15T00:00:00Z</vt:filetime>
  </property>
  <property fmtid="{D5CDD505-2E9C-101B-9397-08002B2CF9AE}" pid="5" name="Producer">
    <vt:lpwstr>Canva</vt:lpwstr>
  </property>
</Properties>
</file>